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91" r:id="rId4"/>
    <p:sldId id="292" r:id="rId5"/>
    <p:sldId id="294" r:id="rId6"/>
    <p:sldId id="295" r:id="rId7"/>
    <p:sldId id="296" r:id="rId8"/>
    <p:sldId id="288" r:id="rId9"/>
    <p:sldId id="290" r:id="rId10"/>
    <p:sldId id="297" r:id="rId11"/>
    <p:sldId id="300" r:id="rId12"/>
    <p:sldId id="301" r:id="rId13"/>
    <p:sldId id="302" r:id="rId14"/>
    <p:sldId id="299" r:id="rId15"/>
    <p:sldId id="307" r:id="rId16"/>
    <p:sldId id="304" r:id="rId17"/>
    <p:sldId id="303" r:id="rId18"/>
    <p:sldId id="305" r:id="rId19"/>
    <p:sldId id="306" r:id="rId20"/>
    <p:sldId id="313" r:id="rId21"/>
    <p:sldId id="308" r:id="rId22"/>
    <p:sldId id="309" r:id="rId23"/>
    <p:sldId id="311" r:id="rId24"/>
    <p:sldId id="312" r:id="rId25"/>
    <p:sldId id="279" r:id="rId26"/>
    <p:sldId id="280" r:id="rId27"/>
    <p:sldId id="284" r:id="rId28"/>
    <p:sldId id="281" r:id="rId29"/>
    <p:sldId id="283" r:id="rId30"/>
    <p:sldId id="314" r:id="rId31"/>
    <p:sldId id="315" r:id="rId32"/>
    <p:sldId id="28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4E0F7-5654-4EC6-809B-F00DFC7F21F1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DD678-429F-4036-AF0F-577D139A69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02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84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9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7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3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57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3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0844A-0370-41E6-9DEA-E4C199CBBB64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5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hyperlink" Target="https://www.tensorflow.org/api_docs/python/tf/nn/relu" TargetMode="External"/><Relationship Id="rId7" Type="http://schemas.openxmlformats.org/officeDocument/2006/relationships/image" Target="../media/image33.emf"/><Relationship Id="rId2" Type="http://schemas.openxmlformats.org/officeDocument/2006/relationships/hyperlink" Target="https://www.tensorflow.org/api_docs/python/tf/nn/conv2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guides/python/nn" TargetMode="External"/><Relationship Id="rId5" Type="http://schemas.openxmlformats.org/officeDocument/2006/relationships/hyperlink" Target="https://www.tensorflow.org/api_docs/python/tf/nn/local_response_normalization" TargetMode="External"/><Relationship Id="rId4" Type="http://schemas.openxmlformats.org/officeDocument/2006/relationships/hyperlink" Target="https://www.tensorflow.org/api_docs/python/tf/nn/max_poo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nn ì´ë¯¸ì§ ì²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6" y="137160"/>
            <a:ext cx="11630734" cy="65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1746504" y="4268143"/>
            <a:ext cx="8275320" cy="1371600"/>
          </a:xfrm>
        </p:spPr>
        <p:txBody>
          <a:bodyPr>
            <a:noAutofit/>
          </a:bodyPr>
          <a:lstStyle/>
          <a:p>
            <a:r>
              <a:rPr lang="ko-KR" altLang="en-US" sz="4400" dirty="0" err="1" smtClean="0">
                <a:solidFill>
                  <a:schemeClr val="bg1"/>
                </a:solidFill>
                <a:latin typeface="+mn-ea"/>
                <a:ea typeface="+mn-ea"/>
              </a:rPr>
              <a:t>딥러닝</a:t>
            </a:r>
            <a:r>
              <a:rPr lang="ko-KR" altLang="en-US" sz="4400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ko-KR" sz="4400" dirty="0" smtClean="0">
                <a:solidFill>
                  <a:schemeClr val="bg1"/>
                </a:solidFill>
                <a:latin typeface="+mn-ea"/>
                <a:ea typeface="+mn-ea"/>
              </a:rPr>
              <a:t>- CNN</a:t>
            </a:r>
            <a:br>
              <a:rPr lang="en-US" altLang="ko-KR" sz="4400" dirty="0" smtClean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US" altLang="ko-KR" sz="4400" dirty="0" smtClean="0">
                <a:solidFill>
                  <a:schemeClr val="bg1"/>
                </a:solidFill>
                <a:latin typeface="+mn-ea"/>
                <a:ea typeface="+mn-ea"/>
              </a:rPr>
              <a:t>(Convolutional Neural Network)</a:t>
            </a:r>
            <a:endParaRPr lang="ko-KR" altLang="en-US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8077167" y="5639743"/>
            <a:ext cx="3667648" cy="959914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2018.10.22</a:t>
            </a:r>
            <a:endParaRPr lang="en-US" altLang="ko-KR" sz="28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+mn-ea"/>
              </a:rPr>
              <a:t>이재영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+mn-ea"/>
              </a:rPr>
              <a:t>특징 추출을 위한 </a:t>
            </a:r>
            <a:r>
              <a:rPr lang="en-US" altLang="ko-KR" sz="3600" dirty="0" smtClean="0">
                <a:latin typeface="+mn-ea"/>
              </a:rPr>
              <a:t>Convolution</a:t>
            </a:r>
            <a:endParaRPr lang="ko-KR" altLang="en-US" sz="36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1400537"/>
            <a:ext cx="1086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Convolution</a:t>
            </a:r>
            <a:r>
              <a:rPr lang="ko-KR" altLang="en-US" sz="2400" dirty="0">
                <a:latin typeface="+mn-ea"/>
              </a:rPr>
              <a:t>은 신호 처리에서 많이 사용하는 연산방법으로 신호에서 원하는 특징을 얻어내기 </a:t>
            </a:r>
            <a:r>
              <a:rPr lang="ko-KR" altLang="en-US" sz="2400" dirty="0" smtClean="0">
                <a:latin typeface="+mn-ea"/>
              </a:rPr>
              <a:t>위한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필터링</a:t>
            </a:r>
            <a:r>
              <a:rPr lang="en-US" altLang="ko-KR" sz="2400" dirty="0" smtClean="0">
                <a:latin typeface="+mn-ea"/>
              </a:rPr>
              <a:t>(filtering) </a:t>
            </a:r>
            <a:r>
              <a:rPr lang="ko-KR" altLang="en-US" sz="2400" dirty="0" smtClean="0">
                <a:latin typeface="+mn-ea"/>
              </a:rPr>
              <a:t>혹은 </a:t>
            </a:r>
            <a:r>
              <a:rPr lang="ko-KR" altLang="en-US" sz="2400" dirty="0" err="1" smtClean="0">
                <a:latin typeface="+mn-ea"/>
              </a:rPr>
              <a:t>마스킹</a:t>
            </a:r>
            <a:r>
              <a:rPr lang="en-US" altLang="ko-KR" sz="2400" dirty="0" smtClean="0">
                <a:latin typeface="+mn-ea"/>
              </a:rPr>
              <a:t>(Masking)</a:t>
            </a:r>
            <a:r>
              <a:rPr lang="ko-KR" altLang="en-US" sz="2400" dirty="0" smtClean="0">
                <a:latin typeface="+mn-ea"/>
              </a:rPr>
              <a:t>이라고도 함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10242" name="Picture 2" descr="https://cdn-images-1.medium.com/max/1100/1*dRy-AQ7rRql5AX51rTtuS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42" y="2231534"/>
            <a:ext cx="5415504" cy="43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91646" y="5509549"/>
            <a:ext cx="329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Convolution </a:t>
            </a:r>
            <a:r>
              <a:rPr lang="ko-KR" altLang="en-US" sz="2000" dirty="0">
                <a:latin typeface="+mn-ea"/>
              </a:rPr>
              <a:t>연산에 의한 신호의 변화</a:t>
            </a:r>
          </a:p>
        </p:txBody>
      </p:sp>
    </p:spTree>
    <p:extLst>
      <p:ext uri="{BB962C8B-B14F-4D97-AF65-F5344CB8AC3E}">
        <p14:creationId xmlns:p14="http://schemas.microsoft.com/office/powerpoint/2010/main" val="160846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591" y="1277036"/>
            <a:ext cx="11177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+mn-ea"/>
              </a:rPr>
              <a:t>객체가 그림의 어디에서 나타나더라도 동일한 것이라는 것임을 나타내는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특징</a:t>
            </a:r>
            <a:r>
              <a:rPr lang="ko-KR" altLang="en-US" sz="2400" b="1" dirty="0">
                <a:latin typeface="+mn-ea"/>
              </a:rPr>
              <a:t>을 추출</a:t>
            </a:r>
            <a:r>
              <a:rPr lang="en-US" altLang="ko-KR" sz="2400" b="1" dirty="0">
                <a:latin typeface="+mn-ea"/>
              </a:rPr>
              <a:t>/</a:t>
            </a:r>
            <a:r>
              <a:rPr lang="ko-KR" altLang="en-US" sz="2400" b="1" dirty="0">
                <a:latin typeface="+mn-ea"/>
              </a:rPr>
              <a:t>활용하는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Convolution</a:t>
            </a:r>
            <a:r>
              <a:rPr lang="ko-KR" altLang="en-US" sz="3600" dirty="0" smtClean="0">
                <a:latin typeface="+mn-ea"/>
              </a:rPr>
              <a:t>망의 동작 방식</a:t>
            </a:r>
            <a:endParaRPr lang="ko-KR" altLang="en-US" sz="3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2591" y="2237337"/>
            <a:ext cx="6916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Step 1: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이미지를 중첩된 </a:t>
            </a:r>
            <a:r>
              <a:rPr lang="ko-KR" altLang="en-US" sz="2400" b="1" dirty="0">
                <a:latin typeface="+mn-ea"/>
              </a:rPr>
              <a:t>이미지 타일</a:t>
            </a:r>
            <a:r>
              <a:rPr lang="ko-KR" altLang="en-US" sz="2400" dirty="0">
                <a:latin typeface="+mn-ea"/>
              </a:rPr>
              <a:t>들로 나누기</a:t>
            </a:r>
          </a:p>
        </p:txBody>
      </p:sp>
      <p:pic>
        <p:nvPicPr>
          <p:cNvPr id="11266" name="Picture 2" descr="https://cdn-images-1.medium.com/max/1100/1*S1rfKt-nylCFKHjjC7SrX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7" y="2828306"/>
            <a:ext cx="4928163" cy="328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cdn-images-1.medium.com/max/1100/1*ggaJXl0FILguYXkj7oCDb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234" y="2828306"/>
            <a:ext cx="5548879" cy="35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5775766" y="3970116"/>
            <a:ext cx="266218" cy="126230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Convolution</a:t>
            </a:r>
            <a:r>
              <a:rPr lang="ko-KR" altLang="en-US" sz="3600" dirty="0" smtClean="0">
                <a:latin typeface="+mn-ea"/>
              </a:rPr>
              <a:t>의 동작 방식</a:t>
            </a:r>
            <a:endParaRPr lang="ko-KR" altLang="en-US" sz="3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2591" y="1554428"/>
            <a:ext cx="8906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Step 2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각 이미지 </a:t>
            </a:r>
            <a:r>
              <a:rPr lang="ko-KR" altLang="en-US" sz="2400" dirty="0" smtClean="0">
                <a:latin typeface="+mn-ea"/>
              </a:rPr>
              <a:t>타일의 정보를 </a:t>
            </a:r>
            <a:r>
              <a:rPr lang="ko-KR" altLang="en-US" sz="2400" b="1" dirty="0">
                <a:latin typeface="+mn-ea"/>
              </a:rPr>
              <a:t>작은 신경망</a:t>
            </a:r>
            <a:r>
              <a:rPr lang="ko-KR" altLang="en-US" sz="2400" dirty="0">
                <a:latin typeface="+mn-ea"/>
              </a:rPr>
              <a:t>에 제공</a:t>
            </a:r>
            <a:r>
              <a:rPr lang="en-US" altLang="ko-KR" sz="2400" dirty="0">
                <a:latin typeface="+mn-ea"/>
              </a:rPr>
              <a:t>(feed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한다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12290" name="Picture 2" descr="https://cdn-images-1.medium.com/max/1100/1*Z2D0ePPFRlniwSI1G3HEd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7" y="2505297"/>
            <a:ext cx="11120628" cy="4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9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Convolution</a:t>
            </a:r>
            <a:r>
              <a:rPr lang="ko-KR" altLang="en-US" sz="3600" dirty="0" smtClean="0">
                <a:latin typeface="+mn-ea"/>
              </a:rPr>
              <a:t>의 동작 방식</a:t>
            </a:r>
            <a:endParaRPr lang="ko-KR" altLang="en-US" sz="3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2907" y="1415533"/>
            <a:ext cx="779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Step </a:t>
            </a:r>
            <a:r>
              <a:rPr lang="en-US" altLang="ko-KR" sz="2400" b="1" dirty="0" smtClean="0">
                <a:latin typeface="+mn-ea"/>
              </a:rPr>
              <a:t>3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각 타일에 대한 결과를 새로운 배열에 </a:t>
            </a:r>
            <a:r>
              <a:rPr lang="ko-KR" altLang="en-US" sz="2400" dirty="0" smtClean="0">
                <a:latin typeface="+mn-ea"/>
              </a:rPr>
              <a:t>저장한다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13314" name="Picture 2" descr="https://cdn-images-1.medium.com/max/1100/1*LMyMIyEiHjinp8zWTfv8d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63" y="1877197"/>
            <a:ext cx="6048455" cy="493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56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65" y="138112"/>
            <a:ext cx="7429501" cy="65936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1494" y="439838"/>
            <a:ext cx="3877519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+mn-ea"/>
              </a:rPr>
              <a:t>convolution filter</a:t>
            </a:r>
          </a:p>
          <a:p>
            <a:r>
              <a:rPr lang="ko-KR" altLang="en-US" sz="3200" dirty="0" smtClean="0">
                <a:latin typeface="+mn-ea"/>
              </a:rPr>
              <a:t>적용으로 특징 추출</a:t>
            </a:r>
            <a:r>
              <a:rPr lang="en-US" altLang="ko-KR" sz="3200" dirty="0" smtClean="0">
                <a:latin typeface="+mn-ea"/>
              </a:rPr>
              <a:t>/</a:t>
            </a:r>
            <a:r>
              <a:rPr lang="ko-KR" altLang="en-US" sz="3200" dirty="0" smtClean="0">
                <a:latin typeface="+mn-ea"/>
              </a:rPr>
              <a:t>저장하기</a:t>
            </a:r>
            <a:endParaRPr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293" y="414334"/>
            <a:ext cx="8023042" cy="619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6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cdn-images-1.medium.com/max/1100/1*UZLgkNsau_WqMeEgt532P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2" y="1290315"/>
            <a:ext cx="11344702" cy="412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9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Convolution</a:t>
            </a:r>
            <a:r>
              <a:rPr lang="ko-KR" altLang="en-US" sz="3600" dirty="0" smtClean="0">
                <a:latin typeface="+mn-ea"/>
              </a:rPr>
              <a:t>의 동작 방식</a:t>
            </a:r>
            <a:endParaRPr lang="ko-KR" altLang="en-US" sz="3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2907" y="1415533"/>
            <a:ext cx="10671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Step </a:t>
            </a:r>
            <a:r>
              <a:rPr lang="en-US" altLang="ko-KR" sz="2400" b="1" dirty="0" smtClean="0">
                <a:latin typeface="+mn-ea"/>
              </a:rPr>
              <a:t>4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저장된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배열에서 확실한 특징 채취로 처리 규모 축소 </a:t>
            </a:r>
            <a:r>
              <a:rPr lang="en-US" altLang="ko-KR" sz="24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Pooling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5362" name="Picture 2" descr="https://cdn-images-1.medium.com/max/1100/1*PQ-8bOxNqWrcj3fzbRfC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05" y="2511925"/>
            <a:ext cx="9636607" cy="401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906" y="1877198"/>
            <a:ext cx="1096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저장된 결과 배열을 </a:t>
            </a:r>
            <a:r>
              <a:rPr lang="en-US" altLang="ko-KR" sz="2000" dirty="0">
                <a:latin typeface="+mn-ea"/>
              </a:rPr>
              <a:t>2x2 </a:t>
            </a:r>
            <a:r>
              <a:rPr lang="ko-KR" altLang="en-US" sz="2000" dirty="0">
                <a:latin typeface="+mn-ea"/>
              </a:rPr>
              <a:t>정사각형으로 나누어 각각에서 가장 큰 숫자만을 </a:t>
            </a:r>
            <a:r>
              <a:rPr lang="ko-KR" altLang="en-US" sz="2000" dirty="0" smtClean="0">
                <a:latin typeface="+mn-ea"/>
              </a:rPr>
              <a:t>취합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Max-Pooling</a:t>
            </a:r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594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Convolution</a:t>
            </a:r>
            <a:r>
              <a:rPr lang="ko-KR" altLang="en-US" sz="3600" dirty="0" smtClean="0">
                <a:latin typeface="+mn-ea"/>
              </a:rPr>
              <a:t>의 동작 방식</a:t>
            </a:r>
            <a:endParaRPr lang="ko-KR" altLang="en-US" sz="36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2907" y="1415533"/>
            <a:ext cx="10671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+mn-ea"/>
              </a:rPr>
              <a:t>Step </a:t>
            </a:r>
            <a:r>
              <a:rPr lang="en-US" altLang="ko-KR" sz="2400" b="1" dirty="0" smtClean="0">
                <a:latin typeface="+mn-ea"/>
              </a:rPr>
              <a:t>5</a:t>
            </a:r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예측 하기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2906" y="1877198"/>
            <a:ext cx="11042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최종 </a:t>
            </a:r>
            <a:r>
              <a:rPr lang="ko-KR" altLang="en-US" sz="2000" dirty="0" smtClean="0"/>
              <a:t>신경망으로 </a:t>
            </a:r>
            <a:r>
              <a:rPr lang="en-US" altLang="ko-KR" sz="2000" dirty="0" smtClean="0"/>
              <a:t>＂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완전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연결망</a:t>
            </a:r>
            <a:r>
              <a:rPr lang="en-US" altLang="ko-KR" sz="2000" dirty="0" smtClean="0"/>
              <a:t>＂(</a:t>
            </a:r>
            <a:r>
              <a:rPr lang="en-US" altLang="ko-KR" sz="2000" b="1" dirty="0">
                <a:solidFill>
                  <a:srgbClr val="FF0000"/>
                </a:solidFill>
              </a:rPr>
              <a:t>Fully Connected network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사용하여 </a:t>
            </a:r>
            <a:r>
              <a:rPr lang="ko-KR" altLang="en-US" sz="2000" dirty="0"/>
              <a:t>이미지가 일치하는지 또는 일치하지 않는지를 </a:t>
            </a:r>
            <a:r>
              <a:rPr lang="ko-KR" altLang="en-US" sz="2000" dirty="0" smtClean="0"/>
              <a:t>결정</a:t>
            </a:r>
            <a:endParaRPr lang="ko-KR" altLang="en-US" sz="2000" dirty="0"/>
          </a:p>
        </p:txBody>
      </p:sp>
      <p:pic>
        <p:nvPicPr>
          <p:cNvPr id="17410" name="Picture 2" descr="https://cdn-images-1.medium.com/max/1100/1*Y16AZm1Ls5A3a5Xe3d_6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0" y="2818781"/>
            <a:ext cx="11721264" cy="344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49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cdn-images-1.medium.com/max/1100/1*0OqPZGEoDDSfIDdn_44E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7" y="3224032"/>
            <a:ext cx="11266982" cy="34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2591" y="1369636"/>
            <a:ext cx="111657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이미지 처리 경로</a:t>
            </a:r>
            <a:r>
              <a:rPr lang="en-US" altLang="ko-KR" sz="2200" dirty="0">
                <a:latin typeface="+mn-ea"/>
              </a:rPr>
              <a:t>(pipeline)</a:t>
            </a:r>
            <a:r>
              <a:rPr lang="ko-KR" altLang="en-US" sz="2200" dirty="0">
                <a:latin typeface="+mn-ea"/>
              </a:rPr>
              <a:t>는 다음과 같은 일련의 단계들로 이뤄진다</a:t>
            </a:r>
            <a:r>
              <a:rPr lang="en-US" altLang="ko-KR" sz="2200" dirty="0">
                <a:latin typeface="+mn-ea"/>
              </a:rPr>
              <a:t>: </a:t>
            </a:r>
            <a:r>
              <a:rPr lang="ko-KR" altLang="en-US" sz="2200" dirty="0" err="1">
                <a:latin typeface="+mn-ea"/>
              </a:rPr>
              <a:t>컨볼루션</a:t>
            </a:r>
            <a:r>
              <a:rPr lang="en-US" altLang="ko-KR" sz="2200" dirty="0">
                <a:latin typeface="+mn-ea"/>
              </a:rPr>
              <a:t>(convolution), </a:t>
            </a:r>
            <a:r>
              <a:rPr lang="ko-KR" altLang="en-US" sz="2200" dirty="0">
                <a:latin typeface="+mn-ea"/>
              </a:rPr>
              <a:t>맥스</a:t>
            </a:r>
            <a:r>
              <a:rPr lang="en-US" altLang="ko-KR" sz="2200" dirty="0">
                <a:latin typeface="+mn-ea"/>
              </a:rPr>
              <a:t>-</a:t>
            </a:r>
            <a:r>
              <a:rPr lang="ko-KR" altLang="en-US" sz="2200" dirty="0" err="1">
                <a:latin typeface="+mn-ea"/>
              </a:rPr>
              <a:t>풀링</a:t>
            </a:r>
            <a:r>
              <a:rPr lang="en-US" altLang="ko-KR" sz="2200" dirty="0">
                <a:latin typeface="+mn-ea"/>
              </a:rPr>
              <a:t>(max-pooling), </a:t>
            </a:r>
            <a:r>
              <a:rPr lang="ko-KR" altLang="en-US" sz="2200" dirty="0">
                <a:latin typeface="+mn-ea"/>
              </a:rPr>
              <a:t>그리고 마지막 완전 </a:t>
            </a:r>
            <a:r>
              <a:rPr lang="ko-KR" altLang="en-US" sz="2200" dirty="0" err="1">
                <a:latin typeface="+mn-ea"/>
              </a:rPr>
              <a:t>연결망</a:t>
            </a:r>
            <a:r>
              <a:rPr lang="en-US" altLang="ko-KR" sz="2200" dirty="0">
                <a:latin typeface="+mn-ea"/>
              </a:rPr>
              <a:t>(fully-connected network</a:t>
            </a:r>
            <a:r>
              <a:rPr lang="en-US" altLang="ko-KR" sz="2200" dirty="0" smtClean="0">
                <a:latin typeface="+mn-ea"/>
              </a:rPr>
              <a:t>). </a:t>
            </a:r>
            <a:r>
              <a:rPr lang="ko-KR" altLang="en-US" sz="2200" dirty="0">
                <a:latin typeface="+mn-ea"/>
              </a:rPr>
              <a:t>이러한 단계들은 </a:t>
            </a:r>
            <a:r>
              <a:rPr lang="ko-KR" altLang="en-US" sz="2200" dirty="0" err="1">
                <a:latin typeface="+mn-ea"/>
              </a:rPr>
              <a:t>원하는만큼</a:t>
            </a:r>
            <a:r>
              <a:rPr lang="ko-KR" altLang="en-US" sz="2200" dirty="0">
                <a:latin typeface="+mn-ea"/>
              </a:rPr>
              <a:t> 많이 조합하고 반복할 수 있다</a:t>
            </a:r>
            <a:r>
              <a:rPr lang="en-US" altLang="ko-KR" sz="2200" dirty="0">
                <a:latin typeface="+mn-ea"/>
              </a:rPr>
              <a:t>.</a:t>
            </a:r>
            <a:endParaRPr lang="en-US" altLang="ko-KR" sz="22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+mn-ea"/>
              </a:rPr>
              <a:t>224x224 </a:t>
            </a:r>
            <a:r>
              <a:rPr lang="ko-KR" altLang="en-US" sz="2200" dirty="0">
                <a:latin typeface="+mn-ea"/>
              </a:rPr>
              <a:t>픽셀 이미지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컨볼루션과</a:t>
            </a:r>
            <a:r>
              <a:rPr lang="ko-KR" altLang="en-US" sz="2200" dirty="0">
                <a:latin typeface="+mn-ea"/>
              </a:rPr>
              <a:t> 맥스 </a:t>
            </a:r>
            <a:r>
              <a:rPr lang="ko-KR" altLang="en-US" sz="2200" dirty="0" err="1">
                <a:latin typeface="+mn-ea"/>
              </a:rPr>
              <a:t>풀링을</a:t>
            </a:r>
            <a:r>
              <a:rPr lang="ko-KR" altLang="en-US" sz="2200" dirty="0">
                <a:latin typeface="+mn-ea"/>
              </a:rPr>
              <a:t> </a:t>
            </a:r>
            <a:r>
              <a:rPr lang="ko-KR" altLang="en-US" sz="2200" dirty="0" smtClean="0">
                <a:latin typeface="+mn-ea"/>
              </a:rPr>
              <a:t>적용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컨볼루션을</a:t>
            </a:r>
            <a:r>
              <a:rPr lang="ko-KR" altLang="en-US" sz="2200" dirty="0">
                <a:latin typeface="+mn-ea"/>
              </a:rPr>
              <a:t> 추가로 </a:t>
            </a:r>
            <a:r>
              <a:rPr lang="en-US" altLang="ko-KR" sz="2200" dirty="0" smtClean="0">
                <a:latin typeface="+mn-ea"/>
              </a:rPr>
              <a:t>2</a:t>
            </a:r>
            <a:r>
              <a:rPr lang="ko-KR" altLang="en-US" sz="2200" dirty="0" smtClean="0">
                <a:latin typeface="+mn-ea"/>
              </a:rPr>
              <a:t>번 </a:t>
            </a:r>
            <a:r>
              <a:rPr lang="ko-KR" altLang="en-US" sz="2200" dirty="0">
                <a:latin typeface="+mn-ea"/>
              </a:rPr>
              <a:t>더 적용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다시 맥스 </a:t>
            </a:r>
            <a:r>
              <a:rPr lang="ko-KR" altLang="en-US" sz="2200" dirty="0" err="1">
                <a:latin typeface="+mn-ea"/>
              </a:rPr>
              <a:t>풀링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두 번의 완전 </a:t>
            </a:r>
            <a:r>
              <a:rPr lang="ko-KR" altLang="en-US" sz="2200" dirty="0" err="1">
                <a:latin typeface="+mn-ea"/>
              </a:rPr>
              <a:t>연결망의</a:t>
            </a:r>
            <a:r>
              <a:rPr lang="ko-KR" altLang="en-US" sz="2200" dirty="0">
                <a:latin typeface="+mn-ea"/>
              </a:rPr>
              <a:t> 단계</a:t>
            </a:r>
            <a:r>
              <a:rPr lang="en-US" altLang="ko-KR" sz="2200" dirty="0">
                <a:latin typeface="+mn-ea"/>
              </a:rPr>
              <a:t>(layers)</a:t>
            </a:r>
            <a:r>
              <a:rPr lang="ko-KR" altLang="en-US" sz="2200" dirty="0">
                <a:latin typeface="+mn-ea"/>
              </a:rPr>
              <a:t>를 적용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최종 </a:t>
            </a:r>
            <a:r>
              <a:rPr lang="ko-KR" altLang="en-US" sz="2200" dirty="0">
                <a:latin typeface="+mn-ea"/>
              </a:rPr>
              <a:t>결과는 </a:t>
            </a:r>
            <a:r>
              <a:rPr lang="ko-KR" altLang="en-US" sz="2200" dirty="0" smtClean="0">
                <a:latin typeface="+mn-ea"/>
              </a:rPr>
              <a:t>이미지는 </a:t>
            </a:r>
            <a:r>
              <a:rPr lang="en-US" altLang="ko-KR" sz="2200" dirty="0">
                <a:latin typeface="+mn-ea"/>
              </a:rPr>
              <a:t>1000</a:t>
            </a:r>
            <a:r>
              <a:rPr lang="ko-KR" altLang="en-US" sz="2200" dirty="0">
                <a:latin typeface="+mn-ea"/>
              </a:rPr>
              <a:t>개의 범주 중 하나로 </a:t>
            </a:r>
            <a:r>
              <a:rPr lang="ko-KR" altLang="en-US" sz="2200" dirty="0" smtClean="0">
                <a:latin typeface="+mn-ea"/>
              </a:rPr>
              <a:t>분류됨</a:t>
            </a:r>
            <a:r>
              <a:rPr lang="en-US" altLang="ko-KR" sz="2200" dirty="0" smtClean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n-ea"/>
              </a:rPr>
              <a:t>현실적인 딥 </a:t>
            </a:r>
            <a:r>
              <a:rPr lang="ko-KR" altLang="en-US" sz="3600" dirty="0" err="1">
                <a:latin typeface="+mn-ea"/>
              </a:rPr>
              <a:t>컨볼루션</a:t>
            </a:r>
            <a:r>
              <a:rPr lang="ko-KR" altLang="en-US" sz="3600" dirty="0">
                <a:latin typeface="+mn-ea"/>
              </a:rPr>
              <a:t> 망</a:t>
            </a:r>
          </a:p>
        </p:txBody>
      </p:sp>
    </p:spTree>
    <p:extLst>
      <p:ext uri="{BB962C8B-B14F-4D97-AF65-F5344CB8AC3E}">
        <p14:creationId xmlns:p14="http://schemas.microsoft.com/office/powerpoint/2010/main" val="351877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" y="448056"/>
            <a:ext cx="792784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손으로 쓴 글자 </a:t>
            </a:r>
            <a:r>
              <a:rPr lang="en-US" altLang="ko-KR" sz="3600" dirty="0" smtClean="0"/>
              <a:t>‘8’</a:t>
            </a:r>
            <a:r>
              <a:rPr lang="ko-KR" altLang="en-US" sz="3600" dirty="0" smtClean="0"/>
              <a:t>만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인식하기</a:t>
            </a:r>
            <a:endParaRPr lang="ko-KR" altLang="en-US" sz="3600" dirty="0"/>
          </a:p>
        </p:txBody>
      </p:sp>
      <p:pic>
        <p:nvPicPr>
          <p:cNvPr id="3074" name="Picture 2" descr="https://cdn-images-1.medium.com/max/1375/1*500x2s6c8gtQYExfLuhDY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0" y="1457808"/>
            <a:ext cx="9922965" cy="25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0936" y="1094387"/>
            <a:ext cx="3017393" cy="36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‘8’</a:t>
            </a:r>
            <a:r>
              <a:rPr lang="ko-KR" altLang="en-US" dirty="0" smtClean="0"/>
              <a:t>의 입력 데이터 셋</a:t>
            </a:r>
            <a:endParaRPr lang="ko-KR" altLang="en-US" dirty="0"/>
          </a:p>
        </p:txBody>
      </p:sp>
      <p:pic>
        <p:nvPicPr>
          <p:cNvPr id="3076" name="Picture 4" descr="https://cdn-images-1.medium.com/max/1100/1*6UcQdP-1yFoUotb-QnDWsg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61" y="4032147"/>
            <a:ext cx="2779851" cy="27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1100/1*D4j5Avgq0R_iwGmulh9N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10" y="4025262"/>
            <a:ext cx="4859524" cy="27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324353" y="5266480"/>
            <a:ext cx="360197" cy="613458"/>
          </a:xfrm>
          <a:prstGeom prst="rightArrow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위로 굽은 화살표 4"/>
          <p:cNvSpPr/>
          <p:nvPr/>
        </p:nvSpPr>
        <p:spPr>
          <a:xfrm rot="5400000">
            <a:off x="1020901" y="4512718"/>
            <a:ext cx="1509672" cy="1062728"/>
          </a:xfrm>
          <a:prstGeom prst="bentUp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8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591" y="1369636"/>
            <a:ext cx="1116571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기본 아이디어는 큰 이미지로 시작해서 마지막으로 하나의 결과가 나올 때까지 단계적으로 반복해서 </a:t>
            </a:r>
            <a:r>
              <a:rPr lang="ko-KR" altLang="en-US" sz="2200" b="1" dirty="0">
                <a:latin typeface="+mn-ea"/>
              </a:rPr>
              <a:t>데이터를 압축해 가는 것</a:t>
            </a:r>
            <a:r>
              <a:rPr lang="ko-KR" altLang="en-US" sz="2200" dirty="0">
                <a:latin typeface="+mn-ea"/>
              </a:rPr>
              <a:t>으로서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더 많은 </a:t>
            </a:r>
            <a:r>
              <a:rPr lang="ko-KR" altLang="en-US" sz="2200" dirty="0" err="1">
                <a:latin typeface="+mn-ea"/>
              </a:rPr>
              <a:t>컨볼루션</a:t>
            </a:r>
            <a:r>
              <a:rPr lang="ko-KR" altLang="en-US" sz="2200" dirty="0">
                <a:latin typeface="+mn-ea"/>
              </a:rPr>
              <a:t> 단계를 </a:t>
            </a:r>
            <a:r>
              <a:rPr lang="ko-KR" altLang="en-US" sz="2200" dirty="0" smtClean="0">
                <a:latin typeface="+mn-ea"/>
              </a:rPr>
              <a:t>거쳐갈 </a:t>
            </a:r>
            <a:r>
              <a:rPr lang="ko-KR" altLang="en-US" sz="2200" dirty="0">
                <a:latin typeface="+mn-ea"/>
              </a:rPr>
              <a:t>수록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신경망은 학습을 통해 더욱 복잡한 형상을 인식할 수 있다</a:t>
            </a:r>
            <a:r>
              <a:rPr lang="en-US" altLang="ko-KR" sz="2200" dirty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2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예를 들어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첫 번째 </a:t>
            </a:r>
            <a:r>
              <a:rPr lang="ko-KR" altLang="en-US" sz="2200" dirty="0" err="1">
                <a:latin typeface="+mn-ea"/>
              </a:rPr>
              <a:t>컨볼루션</a:t>
            </a:r>
            <a:r>
              <a:rPr lang="ko-KR" altLang="en-US" sz="2200" dirty="0">
                <a:latin typeface="+mn-ea"/>
              </a:rPr>
              <a:t> 단계에서는 날카로운 모서리를 인식하는 법을 배울 수 있고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두 번째 </a:t>
            </a:r>
            <a:r>
              <a:rPr lang="ko-KR" altLang="en-US" sz="2200" dirty="0" err="1">
                <a:latin typeface="+mn-ea"/>
              </a:rPr>
              <a:t>컨볼루션</a:t>
            </a:r>
            <a:r>
              <a:rPr lang="ko-KR" altLang="en-US" sz="2200" dirty="0">
                <a:latin typeface="+mn-ea"/>
              </a:rPr>
              <a:t> 단계에서는 이 날카로운 모서리에 대한 지식을 사용해서 부리를 인식 할 수 있으며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세 번째 단계에서는 부리에 대한 지식 등을 사용해서 전체 새를 인식 할 수도 있을 것이다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n-ea"/>
              </a:rPr>
              <a:t>현실적인 딥 </a:t>
            </a:r>
            <a:r>
              <a:rPr lang="ko-KR" altLang="en-US" sz="3600" dirty="0" err="1">
                <a:latin typeface="+mn-ea"/>
              </a:rPr>
              <a:t>컨볼루션</a:t>
            </a:r>
            <a:r>
              <a:rPr lang="ko-KR" altLang="en-US" sz="3600" dirty="0">
                <a:latin typeface="+mn-ea"/>
              </a:rPr>
              <a:t> 망</a:t>
            </a:r>
          </a:p>
        </p:txBody>
      </p:sp>
    </p:spTree>
    <p:extLst>
      <p:ext uri="{BB962C8B-B14F-4D97-AF65-F5344CB8AC3E}">
        <p14:creationId xmlns:p14="http://schemas.microsoft.com/office/powerpoint/2010/main" val="63621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5" y="3587261"/>
            <a:ext cx="11852555" cy="26614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47" y="214677"/>
            <a:ext cx="6285856" cy="32620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18590" y="3217929"/>
            <a:ext cx="397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Convolution layer and max pooling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67" y="289075"/>
            <a:ext cx="1867191" cy="31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3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nn ìê³ ë¦¬ì¦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42" y="210935"/>
            <a:ext cx="8953948" cy="42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nn ìê³ ë¦¬ì¦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61" y="3999973"/>
            <a:ext cx="7662440" cy="25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325" y="571500"/>
            <a:ext cx="2514600" cy="830997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자동차의 특징을 이용하는 </a:t>
            </a:r>
            <a:r>
              <a:rPr lang="en-US" altLang="ko-KR" sz="2400" dirty="0" smtClean="0">
                <a:latin typeface="+mn-ea"/>
              </a:rPr>
              <a:t>CNN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171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591" y="1230736"/>
            <a:ext cx="113624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사진이 새인지 아닌지를 결정할 </a:t>
            </a:r>
            <a:r>
              <a:rPr lang="ko-KR" altLang="en-US" sz="2200" dirty="0" smtClean="0">
                <a:latin typeface="+mn-ea"/>
              </a:rPr>
              <a:t>수 있는 </a:t>
            </a:r>
            <a:r>
              <a:rPr lang="ko-KR" altLang="en-US" sz="2200" dirty="0">
                <a:latin typeface="+mn-ea"/>
              </a:rPr>
              <a:t>프로그램을 </a:t>
            </a:r>
            <a:r>
              <a:rPr lang="ko-KR" altLang="en-US" sz="2200" dirty="0" smtClean="0">
                <a:latin typeface="+mn-ea"/>
              </a:rPr>
              <a:t>작성</a:t>
            </a:r>
            <a:endParaRPr lang="en-US" altLang="ko-KR" sz="22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+mn-ea"/>
              </a:rPr>
              <a:t>CIFAR10 </a:t>
            </a:r>
            <a:r>
              <a:rPr lang="ko-KR" altLang="en-US" sz="2200" dirty="0" err="1" smtClean="0">
                <a:latin typeface="+mn-ea"/>
              </a:rPr>
              <a:t>데이터셋</a:t>
            </a:r>
            <a:r>
              <a:rPr lang="en-US" altLang="ko-KR" sz="2200" dirty="0" smtClean="0">
                <a:latin typeface="+mn-ea"/>
              </a:rPr>
              <a:t>(</a:t>
            </a:r>
            <a:r>
              <a:rPr lang="en-US" altLang="ko-KR" sz="2200" dirty="0">
                <a:latin typeface="+mn-ea"/>
              </a:rPr>
              <a:t>CIFAR10 data set</a:t>
            </a:r>
            <a:r>
              <a:rPr lang="en-US" altLang="ko-KR" sz="2200" dirty="0" smtClean="0">
                <a:latin typeface="+mn-ea"/>
              </a:rPr>
              <a:t>) </a:t>
            </a:r>
            <a:r>
              <a:rPr lang="en-US" altLang="ko-KR" sz="2200" dirty="0">
                <a:latin typeface="+mn-ea"/>
              </a:rPr>
              <a:t>: 6,000 </a:t>
            </a:r>
            <a:r>
              <a:rPr lang="ko-KR" altLang="en-US" sz="2200" dirty="0" smtClean="0">
                <a:latin typeface="+mn-ea"/>
              </a:rPr>
              <a:t>장 </a:t>
            </a:r>
            <a:r>
              <a:rPr lang="ko-KR" altLang="en-US" sz="2200" dirty="0">
                <a:latin typeface="+mn-ea"/>
              </a:rPr>
              <a:t>새 사진과 </a:t>
            </a:r>
            <a:r>
              <a:rPr lang="en-US" altLang="ko-KR" sz="2200" dirty="0">
                <a:latin typeface="+mn-ea"/>
              </a:rPr>
              <a:t>52,000 </a:t>
            </a:r>
            <a:r>
              <a:rPr lang="ko-KR" altLang="en-US" sz="2200" dirty="0" smtClean="0">
                <a:latin typeface="+mn-ea"/>
              </a:rPr>
              <a:t>장 </a:t>
            </a:r>
            <a:r>
              <a:rPr lang="ko-KR" altLang="en-US" sz="2200" dirty="0">
                <a:latin typeface="+mn-ea"/>
              </a:rPr>
              <a:t>새가 아닌 </a:t>
            </a:r>
            <a:r>
              <a:rPr lang="ko-KR" altLang="en-US" sz="2200" dirty="0" smtClean="0">
                <a:latin typeface="+mn-ea"/>
              </a:rPr>
              <a:t>사진</a:t>
            </a:r>
            <a:endParaRPr lang="en-US" altLang="ko-KR" sz="22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dirty="0">
                <a:latin typeface="+mn-ea"/>
              </a:rPr>
              <a:t>Caltech-UCSD Birds-200–2011 </a:t>
            </a:r>
            <a:r>
              <a:rPr lang="ko-KR" altLang="en-US" sz="2200" dirty="0">
                <a:latin typeface="+mn-ea"/>
              </a:rPr>
              <a:t>데이터 </a:t>
            </a:r>
            <a:r>
              <a:rPr lang="ko-KR" altLang="en-US" sz="2200" dirty="0" smtClean="0">
                <a:latin typeface="+mn-ea"/>
              </a:rPr>
              <a:t>셋</a:t>
            </a:r>
            <a:r>
              <a:rPr lang="en-US" altLang="ko-KR" sz="2200" dirty="0" smtClean="0">
                <a:latin typeface="+mn-ea"/>
              </a:rPr>
              <a:t>(</a:t>
            </a:r>
            <a:r>
              <a:rPr lang="en-US" altLang="ko-KR" sz="2200" dirty="0">
                <a:latin typeface="+mn-ea"/>
              </a:rPr>
              <a:t>Caltech-UCSD Birds-200–2011 data set) 12,000 </a:t>
            </a:r>
            <a:r>
              <a:rPr lang="ko-KR" altLang="en-US" sz="2200" dirty="0">
                <a:latin typeface="+mn-ea"/>
              </a:rPr>
              <a:t>장의 새 사진</a:t>
            </a:r>
            <a:r>
              <a:rPr lang="en-US" altLang="ko-KR" sz="2200" dirty="0" smtClean="0">
                <a:latin typeface="+mn-ea"/>
              </a:rPr>
              <a:t> </a:t>
            </a:r>
            <a:endParaRPr lang="ko-KR" altLang="en-US" sz="2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+mn-ea"/>
              </a:rPr>
              <a:t>새 분류기</a:t>
            </a:r>
            <a:r>
              <a:rPr lang="en-US" altLang="ko-KR" sz="3600" dirty="0">
                <a:latin typeface="+mn-ea"/>
              </a:rPr>
              <a:t>(Bird Classifier)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20482" name="Picture 2" descr="https://cdn-images-1.medium.com/max/1375/1*zDwFUE96LS_rdVrPNB1_4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7" y="2958545"/>
            <a:ext cx="11083696" cy="277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8653" y="5937813"/>
            <a:ext cx="51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합친 데이터 세트에 있는 </a:t>
            </a:r>
            <a:r>
              <a:rPr lang="ko-KR" altLang="en-US" dirty="0" smtClean="0"/>
              <a:t>새 사진들 </a:t>
            </a:r>
            <a:r>
              <a:rPr lang="ko-KR" altLang="en-US" dirty="0"/>
              <a:t>중 일부</a:t>
            </a:r>
            <a:r>
              <a:rPr lang="en-US" altLang="ko-KR" dirty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50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cdn-images-1.medium.com/max/1100/1*xO0LgAjZuGOJbYyS7oTF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5" y="523747"/>
            <a:ext cx="11563112" cy="289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217" y="3576572"/>
            <a:ext cx="515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52,000</a:t>
            </a:r>
            <a:r>
              <a:rPr lang="ko-KR" altLang="en-US" dirty="0"/>
              <a:t>장의 새가 아닌 사진 중 일부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2345" y="4251733"/>
            <a:ext cx="115927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이 데이터 세트는 목적에 맞게 잘 동작하겠지만</a:t>
            </a:r>
            <a:r>
              <a:rPr lang="en-US" altLang="ko-KR" sz="2200" dirty="0">
                <a:latin typeface="+mn-ea"/>
              </a:rPr>
              <a:t>, 72,000</a:t>
            </a:r>
            <a:r>
              <a:rPr lang="ko-KR" altLang="en-US" sz="2200" dirty="0">
                <a:latin typeface="+mn-ea"/>
              </a:rPr>
              <a:t>개의 저해상도 이미지는 현실 세계의 애플리케이션 사용에는 여전히 작은 </a:t>
            </a:r>
            <a:r>
              <a:rPr lang="ko-KR" altLang="en-US" sz="2200" dirty="0" smtClean="0">
                <a:latin typeface="+mn-ea"/>
              </a:rPr>
              <a:t>데이터이다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+mn-ea"/>
              </a:rPr>
              <a:t>Google </a:t>
            </a:r>
            <a:r>
              <a:rPr lang="ko-KR" altLang="en-US" sz="2200" dirty="0">
                <a:latin typeface="+mn-ea"/>
              </a:rPr>
              <a:t>수준의 성능을 원한다면 수백만 개의 고해상도 이미지가 필요하다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 smtClean="0">
                <a:latin typeface="+mn-ea"/>
              </a:rPr>
              <a:t>기계 </a:t>
            </a:r>
            <a:r>
              <a:rPr lang="ko-KR" altLang="en-US" sz="2200" dirty="0">
                <a:latin typeface="+mn-ea"/>
              </a:rPr>
              <a:t>학습에서 더 나은 알고리즘을 사용하는 것 보다 더 많은 데이터를 보유하는 것이 언제나 더 중요하다</a:t>
            </a:r>
            <a:r>
              <a:rPr lang="en-US" altLang="ko-KR" sz="2200" dirty="0">
                <a:latin typeface="+mn-ea"/>
              </a:rPr>
              <a:t>. </a:t>
            </a:r>
            <a:endParaRPr lang="ko-KR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8213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텐서플로우를</a:t>
            </a:r>
            <a:r>
              <a:rPr lang="ko-KR" altLang="en-US" sz="2600" dirty="0" smtClean="0">
                <a:latin typeface="+mn-ea"/>
              </a:rPr>
              <a:t> 사용한 </a:t>
            </a:r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</a:t>
            </a:r>
            <a:r>
              <a:rPr lang="en-US" altLang="ko-KR" sz="2600" dirty="0" smtClean="0">
                <a:latin typeface="+mn-ea"/>
              </a:rPr>
              <a:t>Python code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567543"/>
            <a:ext cx="91599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# pool1</a:t>
            </a:r>
          </a:p>
          <a:p>
            <a:r>
              <a:rPr lang="en-US" altLang="ko-KR" dirty="0"/>
              <a:t>  pool1 = </a:t>
            </a:r>
            <a:r>
              <a:rPr lang="en-US" altLang="ko-KR" dirty="0" err="1"/>
              <a:t>tf.nn.max_pool</a:t>
            </a:r>
            <a:r>
              <a:rPr lang="en-US" altLang="ko-KR" dirty="0"/>
              <a:t>(conv1, </a:t>
            </a:r>
            <a:r>
              <a:rPr lang="en-US" altLang="ko-KR" dirty="0" err="1"/>
              <a:t>ksize</a:t>
            </a:r>
            <a:r>
              <a:rPr lang="en-US" altLang="ko-KR" dirty="0"/>
              <a:t>=[1, 3, 3, 1], strides=[1, 2, 2, 1],</a:t>
            </a:r>
          </a:p>
          <a:p>
            <a:r>
              <a:rPr lang="en-US" altLang="ko-KR" dirty="0"/>
              <a:t>                         padding='SAME', name='pool1')</a:t>
            </a:r>
          </a:p>
          <a:p>
            <a:r>
              <a:rPr lang="en-US" altLang="ko-KR" dirty="0"/>
              <a:t>  # norm1</a:t>
            </a:r>
          </a:p>
          <a:p>
            <a:r>
              <a:rPr lang="en-US" altLang="ko-KR" dirty="0"/>
              <a:t>  norm1 = </a:t>
            </a:r>
            <a:r>
              <a:rPr lang="en-US" altLang="ko-KR" dirty="0" err="1"/>
              <a:t>tf.nn.lrn</a:t>
            </a:r>
            <a:r>
              <a:rPr lang="en-US" altLang="ko-KR" dirty="0"/>
              <a:t>(pool1, 4, bias=1.0, alpha=0.001 / 9.0, beta=0.75,</a:t>
            </a:r>
          </a:p>
          <a:p>
            <a:r>
              <a:rPr lang="en-US" altLang="ko-KR" dirty="0"/>
              <a:t>                    name='norm1')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# conv2</a:t>
            </a:r>
          </a:p>
          <a:p>
            <a:r>
              <a:rPr lang="en-US" altLang="ko-KR" dirty="0"/>
              <a:t>  with </a:t>
            </a:r>
            <a:r>
              <a:rPr lang="en-US" altLang="ko-KR" dirty="0" err="1"/>
              <a:t>tf.variable_scope</a:t>
            </a:r>
            <a:r>
              <a:rPr lang="en-US" altLang="ko-KR" dirty="0"/>
              <a:t>('conv2') as scope:</a:t>
            </a:r>
          </a:p>
          <a:p>
            <a:r>
              <a:rPr lang="en-US" altLang="ko-KR" dirty="0"/>
              <a:t>    kernel = _</a:t>
            </a:r>
            <a:r>
              <a:rPr lang="en-US" altLang="ko-KR" dirty="0" err="1"/>
              <a:t>variable_with_weight_decay</a:t>
            </a:r>
            <a:r>
              <a:rPr lang="en-US" altLang="ko-KR" dirty="0"/>
              <a:t>('weights',</a:t>
            </a:r>
          </a:p>
          <a:p>
            <a:r>
              <a:rPr lang="en-US" altLang="ko-KR" dirty="0"/>
              <a:t>                                         shape=[5, 5, 64, 64],</a:t>
            </a:r>
          </a:p>
          <a:p>
            <a:r>
              <a:rPr lang="en-US" altLang="ko-KR" dirty="0"/>
              <a:t>                                         </a:t>
            </a:r>
            <a:r>
              <a:rPr lang="en-US" altLang="ko-KR" dirty="0" err="1"/>
              <a:t>stddev</a:t>
            </a:r>
            <a:r>
              <a:rPr lang="en-US" altLang="ko-KR" dirty="0"/>
              <a:t>=5e-2,</a:t>
            </a:r>
          </a:p>
          <a:p>
            <a:r>
              <a:rPr lang="en-US" altLang="ko-KR" dirty="0"/>
              <a:t>                                         </a:t>
            </a:r>
            <a:r>
              <a:rPr lang="en-US" altLang="ko-KR" dirty="0" err="1"/>
              <a:t>wd</a:t>
            </a:r>
            <a:r>
              <a:rPr lang="en-US" altLang="ko-KR" dirty="0"/>
              <a:t>=0.0)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conv</a:t>
            </a:r>
            <a:r>
              <a:rPr lang="en-US" altLang="ko-KR" dirty="0"/>
              <a:t> = tf.nn.conv2d(norm1, kernel, [1, 1, 1, 1], padding='SAME')</a:t>
            </a:r>
          </a:p>
          <a:p>
            <a:r>
              <a:rPr lang="en-US" altLang="ko-KR" dirty="0"/>
              <a:t>    biases = _</a:t>
            </a:r>
            <a:r>
              <a:rPr lang="en-US" altLang="ko-KR" dirty="0" err="1"/>
              <a:t>variable_on_cpu</a:t>
            </a:r>
            <a:r>
              <a:rPr lang="en-US" altLang="ko-KR" dirty="0"/>
              <a:t>('biases', [64], </a:t>
            </a:r>
            <a:r>
              <a:rPr lang="en-US" altLang="ko-KR" dirty="0" err="1"/>
              <a:t>tf.constant_initializer</a:t>
            </a:r>
            <a:r>
              <a:rPr lang="en-US" altLang="ko-KR" dirty="0"/>
              <a:t>(0.1))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pre_activation</a:t>
            </a:r>
            <a:r>
              <a:rPr lang="en-US" altLang="ko-KR" dirty="0"/>
              <a:t> = </a:t>
            </a:r>
            <a:r>
              <a:rPr lang="en-US" altLang="ko-KR" dirty="0" err="1"/>
              <a:t>tf.nn.bias_add</a:t>
            </a:r>
            <a:r>
              <a:rPr lang="en-US" altLang="ko-KR" dirty="0"/>
              <a:t>(</a:t>
            </a:r>
            <a:r>
              <a:rPr lang="en-US" altLang="ko-KR" dirty="0" err="1"/>
              <a:t>conv</a:t>
            </a:r>
            <a:r>
              <a:rPr lang="en-US" altLang="ko-KR" dirty="0"/>
              <a:t>, biases)</a:t>
            </a:r>
          </a:p>
          <a:p>
            <a:r>
              <a:rPr lang="en-US" altLang="ko-KR" dirty="0"/>
              <a:t>    conv2 = </a:t>
            </a:r>
            <a:r>
              <a:rPr lang="en-US" altLang="ko-KR" dirty="0" err="1"/>
              <a:t>tf.nn.relu</a:t>
            </a:r>
            <a:r>
              <a:rPr lang="en-US" altLang="ko-KR" dirty="0"/>
              <a:t>(</a:t>
            </a:r>
            <a:r>
              <a:rPr lang="en-US" altLang="ko-KR" dirty="0" err="1"/>
              <a:t>pre_activation</a:t>
            </a:r>
            <a:r>
              <a:rPr lang="en-US" altLang="ko-KR" dirty="0"/>
              <a:t>, name=scope.name)</a:t>
            </a:r>
          </a:p>
          <a:p>
            <a:r>
              <a:rPr lang="en-US" altLang="ko-KR" dirty="0"/>
              <a:t>    _</a:t>
            </a:r>
            <a:r>
              <a:rPr lang="en-US" altLang="ko-KR" dirty="0" err="1"/>
              <a:t>activation_summary</a:t>
            </a:r>
            <a:r>
              <a:rPr lang="en-US" altLang="ko-KR" dirty="0"/>
              <a:t>(conv2)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958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2901" y="0"/>
            <a:ext cx="890284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b="1" dirty="0"/>
              <a:t># norm2</a:t>
            </a:r>
          </a:p>
          <a:p>
            <a:r>
              <a:rPr lang="ko-KR" altLang="en-US" dirty="0"/>
              <a:t>  norm2 = </a:t>
            </a:r>
            <a:r>
              <a:rPr lang="ko-KR" altLang="en-US" dirty="0" err="1"/>
              <a:t>tf.nn.lrn</a:t>
            </a:r>
            <a:r>
              <a:rPr lang="ko-KR" altLang="en-US" dirty="0"/>
              <a:t>(conv2, 4, </a:t>
            </a:r>
            <a:r>
              <a:rPr lang="ko-KR" altLang="en-US" dirty="0" err="1"/>
              <a:t>bias</a:t>
            </a:r>
            <a:r>
              <a:rPr lang="ko-KR" altLang="en-US" dirty="0"/>
              <a:t>=1.0, </a:t>
            </a:r>
            <a:r>
              <a:rPr lang="ko-KR" altLang="en-US" dirty="0" err="1"/>
              <a:t>alpha</a:t>
            </a:r>
            <a:r>
              <a:rPr lang="ko-KR" altLang="en-US" dirty="0"/>
              <a:t>=0.001 / 9.0, </a:t>
            </a:r>
            <a:r>
              <a:rPr lang="ko-KR" altLang="en-US" dirty="0" err="1"/>
              <a:t>beta</a:t>
            </a:r>
            <a:r>
              <a:rPr lang="ko-KR" altLang="en-US" dirty="0"/>
              <a:t>=0.75,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name</a:t>
            </a:r>
            <a:r>
              <a:rPr lang="ko-KR" altLang="en-US" dirty="0"/>
              <a:t>='norm2')</a:t>
            </a:r>
          </a:p>
          <a:p>
            <a:r>
              <a:rPr lang="ko-KR" altLang="en-US" dirty="0"/>
              <a:t>  </a:t>
            </a:r>
            <a:r>
              <a:rPr lang="ko-KR" altLang="en-US" b="1" dirty="0"/>
              <a:t># pool2</a:t>
            </a:r>
          </a:p>
          <a:p>
            <a:r>
              <a:rPr lang="ko-KR" altLang="en-US" dirty="0"/>
              <a:t>  pool2 = </a:t>
            </a:r>
            <a:r>
              <a:rPr lang="ko-KR" altLang="en-US" dirty="0" err="1"/>
              <a:t>tf.nn.max_pool</a:t>
            </a:r>
            <a:r>
              <a:rPr lang="ko-KR" altLang="en-US" dirty="0"/>
              <a:t>(norm2, </a:t>
            </a:r>
            <a:r>
              <a:rPr lang="ko-KR" altLang="en-US" dirty="0" err="1"/>
              <a:t>ksize</a:t>
            </a:r>
            <a:r>
              <a:rPr lang="ko-KR" altLang="en-US" dirty="0"/>
              <a:t>=[1, 3, 3, 1],</a:t>
            </a:r>
          </a:p>
          <a:p>
            <a:r>
              <a:rPr lang="ko-KR" altLang="en-US" dirty="0"/>
              <a:t>                         </a:t>
            </a:r>
            <a:r>
              <a:rPr lang="ko-KR" altLang="en-US" dirty="0" err="1"/>
              <a:t>strides</a:t>
            </a:r>
            <a:r>
              <a:rPr lang="ko-KR" altLang="en-US" dirty="0"/>
              <a:t>=[1, 2, 2, 1], </a:t>
            </a:r>
            <a:r>
              <a:rPr lang="ko-KR" altLang="en-US" dirty="0" err="1"/>
              <a:t>padding</a:t>
            </a:r>
            <a:r>
              <a:rPr lang="ko-KR" altLang="en-US" dirty="0"/>
              <a:t>='SAME', </a:t>
            </a:r>
            <a:r>
              <a:rPr lang="ko-KR" altLang="en-US" dirty="0" err="1"/>
              <a:t>name</a:t>
            </a:r>
            <a:r>
              <a:rPr lang="ko-KR" altLang="en-US" dirty="0"/>
              <a:t>='pool2')</a:t>
            </a:r>
          </a:p>
          <a:p>
            <a:r>
              <a:rPr lang="ko-KR" altLang="en-US" dirty="0" smtClean="0"/>
              <a:t>  </a:t>
            </a:r>
            <a:r>
              <a:rPr lang="ko-KR" altLang="en-US" b="1" dirty="0"/>
              <a:t># local3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tf.variable_scope</a:t>
            </a:r>
            <a:r>
              <a:rPr lang="ko-KR" altLang="en-US" dirty="0"/>
              <a:t>('local3')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scope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# </a:t>
            </a:r>
            <a:r>
              <a:rPr lang="ko-KR" altLang="en-US" dirty="0" err="1"/>
              <a:t>Move</a:t>
            </a:r>
            <a:r>
              <a:rPr lang="ko-KR" altLang="en-US" dirty="0"/>
              <a:t> </a:t>
            </a:r>
            <a:r>
              <a:rPr lang="ko-KR" altLang="en-US" dirty="0" err="1"/>
              <a:t>everything</a:t>
            </a:r>
            <a:r>
              <a:rPr lang="ko-KR" altLang="en-US" dirty="0"/>
              <a:t> </a:t>
            </a:r>
            <a:r>
              <a:rPr lang="ko-KR" altLang="en-US" dirty="0" err="1"/>
              <a:t>into</a:t>
            </a:r>
            <a:r>
              <a:rPr lang="ko-KR" altLang="en-US" dirty="0"/>
              <a:t> </a:t>
            </a:r>
            <a:r>
              <a:rPr lang="ko-KR" altLang="en-US" dirty="0" err="1"/>
              <a:t>depth</a:t>
            </a:r>
            <a:r>
              <a:rPr lang="ko-KR" altLang="en-US" dirty="0"/>
              <a:t> </a:t>
            </a:r>
            <a:r>
              <a:rPr lang="ko-KR" altLang="en-US" dirty="0" err="1"/>
              <a:t>so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perform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single</a:t>
            </a:r>
            <a:r>
              <a:rPr lang="ko-KR" altLang="en-US" dirty="0"/>
              <a:t> </a:t>
            </a:r>
            <a:r>
              <a:rPr lang="ko-KR" altLang="en-US" dirty="0" err="1"/>
              <a:t>matrix</a:t>
            </a:r>
            <a:r>
              <a:rPr lang="ko-KR" altLang="en-US" dirty="0"/>
              <a:t> </a:t>
            </a:r>
            <a:r>
              <a:rPr lang="ko-KR" altLang="en-US" dirty="0" err="1"/>
              <a:t>multiply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reshape</a:t>
            </a:r>
            <a:r>
              <a:rPr lang="ko-KR" altLang="en-US" dirty="0"/>
              <a:t> = </a:t>
            </a:r>
            <a:r>
              <a:rPr lang="ko-KR" altLang="en-US" dirty="0" err="1"/>
              <a:t>tf.reshape</a:t>
            </a:r>
            <a:r>
              <a:rPr lang="ko-KR" altLang="en-US" dirty="0"/>
              <a:t>(pool2, [</a:t>
            </a:r>
            <a:r>
              <a:rPr lang="ko-KR" altLang="en-US" dirty="0" err="1"/>
              <a:t>FLAGS.batch_size</a:t>
            </a:r>
            <a:r>
              <a:rPr lang="ko-KR" altLang="en-US" dirty="0"/>
              <a:t>, -1])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dim</a:t>
            </a:r>
            <a:r>
              <a:rPr lang="ko-KR" altLang="en-US" dirty="0"/>
              <a:t> = </a:t>
            </a:r>
            <a:r>
              <a:rPr lang="ko-KR" altLang="en-US" dirty="0" err="1"/>
              <a:t>reshape.get_shape</a:t>
            </a:r>
            <a:r>
              <a:rPr lang="ko-KR" altLang="en-US" dirty="0"/>
              <a:t>()[1].</a:t>
            </a:r>
            <a:r>
              <a:rPr lang="ko-KR" altLang="en-US" dirty="0" err="1"/>
              <a:t>value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weights</a:t>
            </a:r>
            <a:r>
              <a:rPr lang="ko-KR" altLang="en-US" dirty="0"/>
              <a:t> = _</a:t>
            </a:r>
            <a:r>
              <a:rPr lang="ko-KR" altLang="en-US" dirty="0" err="1"/>
              <a:t>variable_with_weight_decay</a:t>
            </a:r>
            <a:r>
              <a:rPr lang="ko-KR" altLang="en-US" dirty="0"/>
              <a:t>('</a:t>
            </a:r>
            <a:r>
              <a:rPr lang="ko-KR" altLang="en-US" dirty="0" err="1"/>
              <a:t>weights</a:t>
            </a:r>
            <a:r>
              <a:rPr lang="ko-KR" altLang="en-US" dirty="0"/>
              <a:t>', </a:t>
            </a:r>
            <a:r>
              <a:rPr lang="ko-KR" altLang="en-US" dirty="0" err="1"/>
              <a:t>shape</a:t>
            </a:r>
            <a:r>
              <a:rPr lang="ko-KR" altLang="en-US" dirty="0"/>
              <a:t>=[</a:t>
            </a:r>
            <a:r>
              <a:rPr lang="ko-KR" altLang="en-US" dirty="0" err="1"/>
              <a:t>dim</a:t>
            </a:r>
            <a:r>
              <a:rPr lang="ko-KR" altLang="en-US" dirty="0"/>
              <a:t>, 384],</a:t>
            </a:r>
          </a:p>
          <a:p>
            <a:r>
              <a:rPr lang="ko-KR" altLang="en-US" dirty="0"/>
              <a:t>                                          </a:t>
            </a:r>
            <a:r>
              <a:rPr lang="ko-KR" altLang="en-US" dirty="0" err="1"/>
              <a:t>stddev</a:t>
            </a:r>
            <a:r>
              <a:rPr lang="ko-KR" altLang="en-US" dirty="0"/>
              <a:t>=0.04, </a:t>
            </a:r>
            <a:r>
              <a:rPr lang="ko-KR" altLang="en-US" dirty="0" err="1"/>
              <a:t>wd</a:t>
            </a:r>
            <a:r>
              <a:rPr lang="ko-KR" altLang="en-US" dirty="0"/>
              <a:t>=0.004)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biases</a:t>
            </a:r>
            <a:r>
              <a:rPr lang="ko-KR" altLang="en-US" dirty="0"/>
              <a:t> = _</a:t>
            </a:r>
            <a:r>
              <a:rPr lang="ko-KR" altLang="en-US" dirty="0" err="1"/>
              <a:t>variable_on_cpu</a:t>
            </a:r>
            <a:r>
              <a:rPr lang="ko-KR" altLang="en-US" dirty="0"/>
              <a:t>('</a:t>
            </a:r>
            <a:r>
              <a:rPr lang="ko-KR" altLang="en-US" dirty="0" err="1"/>
              <a:t>biases</a:t>
            </a:r>
            <a:r>
              <a:rPr lang="ko-KR" altLang="en-US" dirty="0"/>
              <a:t>', [384], </a:t>
            </a:r>
            <a:r>
              <a:rPr lang="ko-KR" altLang="en-US" dirty="0" err="1"/>
              <a:t>tf.constant_initializer</a:t>
            </a:r>
            <a:r>
              <a:rPr lang="ko-KR" altLang="en-US" dirty="0"/>
              <a:t>(0.1))</a:t>
            </a:r>
          </a:p>
          <a:p>
            <a:r>
              <a:rPr lang="ko-KR" altLang="en-US" dirty="0"/>
              <a:t>    local3 = </a:t>
            </a:r>
            <a:r>
              <a:rPr lang="ko-KR" altLang="en-US" dirty="0" err="1"/>
              <a:t>tf.nn.relu</a:t>
            </a:r>
            <a:r>
              <a:rPr lang="ko-KR" altLang="en-US" dirty="0"/>
              <a:t>(</a:t>
            </a:r>
            <a:r>
              <a:rPr lang="ko-KR" altLang="en-US" dirty="0" err="1"/>
              <a:t>tf.matmul</a:t>
            </a:r>
            <a:r>
              <a:rPr lang="ko-KR" altLang="en-US" dirty="0"/>
              <a:t>(</a:t>
            </a:r>
            <a:r>
              <a:rPr lang="ko-KR" altLang="en-US" dirty="0" err="1"/>
              <a:t>reshape</a:t>
            </a:r>
            <a:r>
              <a:rPr lang="ko-KR" altLang="en-US" dirty="0"/>
              <a:t>, </a:t>
            </a:r>
            <a:r>
              <a:rPr lang="ko-KR" altLang="en-US" dirty="0" err="1"/>
              <a:t>weights</a:t>
            </a:r>
            <a:r>
              <a:rPr lang="ko-KR" altLang="en-US" dirty="0"/>
              <a:t>) + </a:t>
            </a:r>
            <a:r>
              <a:rPr lang="ko-KR" altLang="en-US" dirty="0" err="1"/>
              <a:t>biases</a:t>
            </a:r>
            <a:r>
              <a:rPr lang="ko-KR" altLang="en-US" dirty="0"/>
              <a:t>, </a:t>
            </a:r>
            <a:r>
              <a:rPr lang="ko-KR" altLang="en-US" dirty="0" err="1"/>
              <a:t>name</a:t>
            </a:r>
            <a:r>
              <a:rPr lang="ko-KR" altLang="en-US" dirty="0"/>
              <a:t>=</a:t>
            </a:r>
            <a:r>
              <a:rPr lang="ko-KR" altLang="en-US" dirty="0" err="1"/>
              <a:t>scope.name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_</a:t>
            </a:r>
            <a:r>
              <a:rPr lang="ko-KR" altLang="en-US" dirty="0" err="1"/>
              <a:t>activation_summary</a:t>
            </a:r>
            <a:r>
              <a:rPr lang="ko-KR" altLang="en-US" dirty="0"/>
              <a:t>(local3)</a:t>
            </a:r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b="1" dirty="0"/>
              <a:t># local4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tf.variable_scope</a:t>
            </a:r>
            <a:r>
              <a:rPr lang="ko-KR" altLang="en-US" dirty="0"/>
              <a:t>('local4')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scope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weights</a:t>
            </a:r>
            <a:r>
              <a:rPr lang="ko-KR" altLang="en-US" dirty="0"/>
              <a:t> = _</a:t>
            </a:r>
            <a:r>
              <a:rPr lang="ko-KR" altLang="en-US" dirty="0" err="1"/>
              <a:t>variable_with_weight_decay</a:t>
            </a:r>
            <a:r>
              <a:rPr lang="ko-KR" altLang="en-US" dirty="0"/>
              <a:t>('</a:t>
            </a:r>
            <a:r>
              <a:rPr lang="ko-KR" altLang="en-US" dirty="0" err="1"/>
              <a:t>weights</a:t>
            </a:r>
            <a:r>
              <a:rPr lang="ko-KR" altLang="en-US" dirty="0"/>
              <a:t>', </a:t>
            </a:r>
            <a:r>
              <a:rPr lang="ko-KR" altLang="en-US" dirty="0" err="1"/>
              <a:t>shape</a:t>
            </a:r>
            <a:r>
              <a:rPr lang="ko-KR" altLang="en-US" dirty="0"/>
              <a:t>=[384, 192],</a:t>
            </a:r>
          </a:p>
          <a:p>
            <a:r>
              <a:rPr lang="ko-KR" altLang="en-US" dirty="0"/>
              <a:t>                                          </a:t>
            </a:r>
            <a:r>
              <a:rPr lang="ko-KR" altLang="en-US" dirty="0" err="1"/>
              <a:t>stddev</a:t>
            </a:r>
            <a:r>
              <a:rPr lang="ko-KR" altLang="en-US" dirty="0"/>
              <a:t>=0.04, </a:t>
            </a:r>
            <a:r>
              <a:rPr lang="ko-KR" altLang="en-US" dirty="0" err="1"/>
              <a:t>wd</a:t>
            </a:r>
            <a:r>
              <a:rPr lang="ko-KR" altLang="en-US" dirty="0"/>
              <a:t>=0.004)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biases</a:t>
            </a:r>
            <a:r>
              <a:rPr lang="ko-KR" altLang="en-US" dirty="0"/>
              <a:t> = _</a:t>
            </a:r>
            <a:r>
              <a:rPr lang="ko-KR" altLang="en-US" dirty="0" err="1"/>
              <a:t>variable_on_cpu</a:t>
            </a:r>
            <a:r>
              <a:rPr lang="ko-KR" altLang="en-US" dirty="0"/>
              <a:t>('</a:t>
            </a:r>
            <a:r>
              <a:rPr lang="ko-KR" altLang="en-US" dirty="0" err="1"/>
              <a:t>biases</a:t>
            </a:r>
            <a:r>
              <a:rPr lang="ko-KR" altLang="en-US" dirty="0"/>
              <a:t>', [192], </a:t>
            </a:r>
            <a:r>
              <a:rPr lang="ko-KR" altLang="en-US" dirty="0" err="1"/>
              <a:t>tf.constant_initializer</a:t>
            </a:r>
            <a:r>
              <a:rPr lang="ko-KR" altLang="en-US" dirty="0"/>
              <a:t>(0.1))</a:t>
            </a:r>
          </a:p>
          <a:p>
            <a:r>
              <a:rPr lang="ko-KR" altLang="en-US" dirty="0"/>
              <a:t>    local4 = </a:t>
            </a:r>
            <a:r>
              <a:rPr lang="ko-KR" altLang="en-US" dirty="0" err="1"/>
              <a:t>tf.nn.relu</a:t>
            </a:r>
            <a:r>
              <a:rPr lang="ko-KR" altLang="en-US" dirty="0"/>
              <a:t>(</a:t>
            </a:r>
            <a:r>
              <a:rPr lang="ko-KR" altLang="en-US" dirty="0" err="1"/>
              <a:t>tf.matmul</a:t>
            </a:r>
            <a:r>
              <a:rPr lang="ko-KR" altLang="en-US" dirty="0"/>
              <a:t>(local3, </a:t>
            </a:r>
            <a:r>
              <a:rPr lang="ko-KR" altLang="en-US" dirty="0" err="1"/>
              <a:t>weights</a:t>
            </a:r>
            <a:r>
              <a:rPr lang="ko-KR" altLang="en-US" dirty="0"/>
              <a:t>) + </a:t>
            </a:r>
            <a:r>
              <a:rPr lang="ko-KR" altLang="en-US" dirty="0" err="1"/>
              <a:t>biases</a:t>
            </a:r>
            <a:r>
              <a:rPr lang="ko-KR" altLang="en-US" dirty="0"/>
              <a:t>, </a:t>
            </a:r>
            <a:r>
              <a:rPr lang="ko-KR" altLang="en-US" dirty="0" err="1"/>
              <a:t>name</a:t>
            </a:r>
            <a:r>
              <a:rPr lang="ko-KR" altLang="en-US" dirty="0"/>
              <a:t>=</a:t>
            </a:r>
            <a:r>
              <a:rPr lang="ko-KR" altLang="en-US" dirty="0" err="1"/>
              <a:t>scope.name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_</a:t>
            </a:r>
            <a:r>
              <a:rPr lang="ko-KR" altLang="en-US" dirty="0" err="1"/>
              <a:t>activation_summary</a:t>
            </a:r>
            <a:r>
              <a:rPr lang="ko-KR" altLang="en-US" dirty="0"/>
              <a:t>(local4)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3481" y="1028343"/>
            <a:ext cx="107416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# </a:t>
            </a:r>
            <a:r>
              <a:rPr lang="en-US" altLang="ko-KR" dirty="0"/>
              <a:t>linear layer(WX + b),</a:t>
            </a:r>
          </a:p>
          <a:p>
            <a:r>
              <a:rPr lang="en-US" altLang="ko-KR" dirty="0"/>
              <a:t>  # We don't apply </a:t>
            </a:r>
            <a:r>
              <a:rPr lang="en-US" altLang="ko-KR" dirty="0" err="1"/>
              <a:t>softmax</a:t>
            </a:r>
            <a:r>
              <a:rPr lang="en-US" altLang="ko-KR" dirty="0"/>
              <a:t> here because</a:t>
            </a:r>
          </a:p>
          <a:p>
            <a:r>
              <a:rPr lang="en-US" altLang="ko-KR" dirty="0"/>
              <a:t>  # </a:t>
            </a:r>
            <a:r>
              <a:rPr lang="en-US" altLang="ko-KR" dirty="0" err="1"/>
              <a:t>tf.nn.sparse_softmax_cross_entropy_with_logits</a:t>
            </a:r>
            <a:r>
              <a:rPr lang="en-US" altLang="ko-KR" dirty="0"/>
              <a:t> accepts the unscaled logits</a:t>
            </a:r>
          </a:p>
          <a:p>
            <a:r>
              <a:rPr lang="en-US" altLang="ko-KR" dirty="0"/>
              <a:t>  # and performs the </a:t>
            </a:r>
            <a:r>
              <a:rPr lang="en-US" altLang="ko-KR" dirty="0" err="1"/>
              <a:t>softmax</a:t>
            </a:r>
            <a:r>
              <a:rPr lang="en-US" altLang="ko-KR" dirty="0"/>
              <a:t> internally for efficiency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with </a:t>
            </a:r>
            <a:r>
              <a:rPr lang="en-US" altLang="ko-KR" dirty="0" err="1"/>
              <a:t>tf.variable_scope</a:t>
            </a:r>
            <a:r>
              <a:rPr lang="en-US" altLang="ko-KR" dirty="0"/>
              <a:t>('</a:t>
            </a:r>
            <a:r>
              <a:rPr lang="en-US" altLang="ko-KR" dirty="0" err="1"/>
              <a:t>softmax_linear</a:t>
            </a:r>
            <a:r>
              <a:rPr lang="en-US" altLang="ko-KR" dirty="0"/>
              <a:t>') as scope:</a:t>
            </a:r>
          </a:p>
          <a:p>
            <a:r>
              <a:rPr lang="en-US" altLang="ko-KR" dirty="0"/>
              <a:t>    weights = _</a:t>
            </a:r>
            <a:r>
              <a:rPr lang="en-US" altLang="ko-KR" dirty="0" err="1"/>
              <a:t>variable_with_weight_decay</a:t>
            </a:r>
            <a:r>
              <a:rPr lang="en-US" altLang="ko-KR" dirty="0"/>
              <a:t>('weights', [192, NUM_CLASSES],</a:t>
            </a:r>
          </a:p>
          <a:p>
            <a:r>
              <a:rPr lang="en-US" altLang="ko-KR" dirty="0"/>
              <a:t>                                          </a:t>
            </a:r>
            <a:r>
              <a:rPr lang="en-US" altLang="ko-KR" dirty="0" err="1"/>
              <a:t>stddev</a:t>
            </a:r>
            <a:r>
              <a:rPr lang="en-US" altLang="ko-KR" dirty="0"/>
              <a:t>=1/192.0, </a:t>
            </a:r>
            <a:r>
              <a:rPr lang="en-US" altLang="ko-KR" dirty="0" err="1"/>
              <a:t>wd</a:t>
            </a:r>
            <a:r>
              <a:rPr lang="en-US" altLang="ko-KR" dirty="0"/>
              <a:t>=0.0)</a:t>
            </a:r>
          </a:p>
          <a:p>
            <a:r>
              <a:rPr lang="en-US" altLang="ko-KR" dirty="0"/>
              <a:t>    biases = _</a:t>
            </a:r>
            <a:r>
              <a:rPr lang="en-US" altLang="ko-KR" dirty="0" err="1"/>
              <a:t>variable_on_cpu</a:t>
            </a:r>
            <a:r>
              <a:rPr lang="en-US" altLang="ko-KR" dirty="0"/>
              <a:t>('biases', [NUM_CLASSES],</a:t>
            </a:r>
          </a:p>
          <a:p>
            <a:r>
              <a:rPr lang="en-US" altLang="ko-KR" dirty="0"/>
              <a:t>                              </a:t>
            </a:r>
            <a:r>
              <a:rPr lang="en-US" altLang="ko-KR" dirty="0" err="1"/>
              <a:t>tf.constant_initializer</a:t>
            </a:r>
            <a:r>
              <a:rPr lang="en-US" altLang="ko-KR" dirty="0"/>
              <a:t>(0.0))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softmax_linear</a:t>
            </a:r>
            <a:r>
              <a:rPr lang="en-US" altLang="ko-KR" dirty="0"/>
              <a:t>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tf.matmul</a:t>
            </a:r>
            <a:r>
              <a:rPr lang="en-US" altLang="ko-KR" dirty="0"/>
              <a:t>(local4, weights), biases, name=scope.name)</a:t>
            </a:r>
          </a:p>
          <a:p>
            <a:r>
              <a:rPr lang="en-US" altLang="ko-KR" dirty="0"/>
              <a:t>    _</a:t>
            </a:r>
            <a:r>
              <a:rPr lang="en-US" altLang="ko-KR" dirty="0" err="1"/>
              <a:t>activation_summary</a:t>
            </a:r>
            <a:r>
              <a:rPr lang="en-US" altLang="ko-KR" dirty="0"/>
              <a:t>(</a:t>
            </a:r>
            <a:r>
              <a:rPr lang="en-US" altLang="ko-KR" dirty="0" err="1"/>
              <a:t>softmax_linear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return </a:t>
            </a:r>
            <a:r>
              <a:rPr lang="en-US" altLang="ko-KR" b="1" dirty="0" err="1" smtClean="0"/>
              <a:t>softmax_linear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 ….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텐서플로우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시뮬레이션 구조</a:t>
            </a:r>
            <a:endParaRPr lang="en-US" altLang="ko-KR" sz="2600" dirty="0" smtClean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88323"/>
              </p:ext>
            </p:extLst>
          </p:nvPr>
        </p:nvGraphicFramePr>
        <p:xfrm>
          <a:off x="1034981" y="1637882"/>
          <a:ext cx="8370276" cy="4659320"/>
        </p:xfrm>
        <a:graphic>
          <a:graphicData uri="http://schemas.openxmlformats.org/drawingml/2006/table">
            <a:tbl>
              <a:tblPr/>
              <a:tblGrid>
                <a:gridCol w="2602522">
                  <a:extLst>
                    <a:ext uri="{9D8B030D-6E8A-4147-A177-3AD203B41FA5}">
                      <a16:colId xmlns:a16="http://schemas.microsoft.com/office/drawing/2014/main" val="2402881925"/>
                    </a:ext>
                  </a:extLst>
                </a:gridCol>
                <a:gridCol w="5767754">
                  <a:extLst>
                    <a:ext uri="{9D8B030D-6E8A-4147-A177-3AD203B41FA5}">
                      <a16:colId xmlns:a16="http://schemas.microsoft.com/office/drawing/2014/main" val="161139455"/>
                    </a:ext>
                  </a:extLst>
                </a:gridCol>
              </a:tblGrid>
              <a:tr h="5440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Layer Name</a:t>
                      </a:r>
                    </a:p>
                  </a:txBody>
                  <a:tcPr marL="59384" marR="59384" marT="59384" marB="5938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9384" marR="59384" marT="59384" marB="5938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980418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conv1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convolution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and </a:t>
                      </a:r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rectified linear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activation.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51227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pool1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4"/>
                        </a:rPr>
                        <a:t>max pooling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898786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norm1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5"/>
                        </a:rPr>
                        <a:t>local response normalization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928388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conv2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convolution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and </a:t>
                      </a:r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rectified linear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activation.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30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norm2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5"/>
                        </a:rPr>
                        <a:t>local response normalization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49182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pool2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4"/>
                        </a:rPr>
                        <a:t>max pooling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362485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local3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6"/>
                        </a:rPr>
                        <a:t>fully connected layer with rectified linear activation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62841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local4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6"/>
                        </a:rPr>
                        <a:t>fully connected layer with rectified linear activation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99286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softmax_linear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linear transformation to produce logits.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552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3248" y="364951"/>
            <a:ext cx="1443651" cy="6124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2909" y="6489544"/>
            <a:ext cx="30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Inference operation of </a:t>
            </a:r>
            <a:r>
              <a:rPr lang="en-US" altLang="ko-KR" sz="1400" dirty="0" err="1" smtClean="0"/>
              <a:t>Tensorflow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4024" y="111621"/>
            <a:ext cx="1522466" cy="14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9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텐서플로우를</a:t>
            </a:r>
            <a:r>
              <a:rPr lang="ko-KR" altLang="en-US" sz="2600" dirty="0" smtClean="0">
                <a:latin typeface="+mn-ea"/>
              </a:rPr>
              <a:t> 사용한 </a:t>
            </a:r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학습 결과</a:t>
            </a:r>
            <a:r>
              <a:rPr lang="en-US" altLang="ko-KR" sz="2600" dirty="0" smtClean="0">
                <a:latin typeface="+mn-ea"/>
              </a:rPr>
              <a:t>(</a:t>
            </a:r>
            <a:r>
              <a:rPr lang="en-US" altLang="ko-KR" sz="2600" dirty="0" err="1" smtClean="0">
                <a:latin typeface="+mn-ea"/>
              </a:rPr>
              <a:t>TensorBoard</a:t>
            </a:r>
            <a:r>
              <a:rPr lang="en-US" altLang="ko-KR" sz="2600" dirty="0" smtClean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sz="2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24" y="1825450"/>
            <a:ext cx="3038475" cy="205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38" y="1825450"/>
            <a:ext cx="2971800" cy="2019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49699" y="4102657"/>
            <a:ext cx="9813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Filling queue with 20000 CIFAR images before starting to train. This will take a few minutes.</a:t>
            </a:r>
          </a:p>
          <a:p>
            <a:r>
              <a:rPr lang="en-US" altLang="ko-KR" dirty="0"/>
              <a:t>2015-11-04 11:45:45.927302: step 0, loss = 4.68 (2.0 examples/sec; 64.221 sec/batch)</a:t>
            </a:r>
          </a:p>
          <a:p>
            <a:r>
              <a:rPr lang="en-US" altLang="ko-KR" dirty="0"/>
              <a:t>2015-11-04 11:45:49.133065: step 10, loss = 4.66 (533.8 examples/sec; 0.240 sec/batch)</a:t>
            </a:r>
          </a:p>
          <a:p>
            <a:r>
              <a:rPr lang="en-US" altLang="ko-KR" dirty="0"/>
              <a:t>2015-11-04 11:45:51.397710: step 20, loss = 4.64 (597.4 examples/sec; 0.214 sec/batch)</a:t>
            </a:r>
          </a:p>
          <a:p>
            <a:r>
              <a:rPr lang="en-US" altLang="ko-KR" dirty="0"/>
              <a:t>2015-11-04 11:45:54.446850: step 30, loss = 4.62 (391.0 examples/sec; 0.327 sec/batch)</a:t>
            </a:r>
          </a:p>
          <a:p>
            <a:r>
              <a:rPr lang="en-US" altLang="ko-KR" dirty="0"/>
              <a:t>2015-11-04 11:45:57.152676: step 40, loss = 4.61 (430.2 examples/sec; 0.298 sec/batch)</a:t>
            </a:r>
          </a:p>
          <a:p>
            <a:r>
              <a:rPr lang="en-US" altLang="ko-KR" dirty="0"/>
              <a:t>2015-11-04 11:46:00.437717: step 50, loss = 4.59 (406.4 examples/sec; 0.315 sec/batch)</a:t>
            </a:r>
          </a:p>
          <a:p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" y="448056"/>
            <a:ext cx="792784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‘8’</a:t>
            </a:r>
            <a:r>
              <a:rPr lang="ko-KR" altLang="en-US" sz="3600" dirty="0" smtClean="0"/>
              <a:t>과 </a:t>
            </a:r>
            <a:r>
              <a:rPr lang="en-US" altLang="ko-KR" sz="3600" dirty="0" smtClean="0"/>
              <a:t>‘8’</a:t>
            </a:r>
            <a:r>
              <a:rPr lang="ko-KR" altLang="en-US" sz="3600" dirty="0" smtClean="0"/>
              <a:t>이 아닌 숫자를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인식하기</a:t>
            </a:r>
            <a:endParaRPr lang="ko-KR" altLang="en-US" sz="3600" dirty="0"/>
          </a:p>
        </p:txBody>
      </p:sp>
      <p:pic>
        <p:nvPicPr>
          <p:cNvPr id="4098" name="Picture 2" descr="https://cdn-images-1.medium.com/max/1375/1*UsARa4r6x_ZuZATcxFqJ6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" y="1906960"/>
            <a:ext cx="10620698" cy="266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4086" y="1349033"/>
            <a:ext cx="436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‘8’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‘8’</a:t>
            </a:r>
            <a:r>
              <a:rPr lang="ko-KR" altLang="en-US" dirty="0" smtClean="0"/>
              <a:t>이 아닌 숫자들의 입력 데이터 셋</a:t>
            </a:r>
            <a:endParaRPr lang="ko-KR" altLang="en-US" dirty="0"/>
          </a:p>
        </p:txBody>
      </p:sp>
      <p:pic>
        <p:nvPicPr>
          <p:cNvPr id="4100" name="Picture 4" descr="https://cdn-images-1.medium.com/max/1100/1*7jrrLKz5bTKhWm7VGxmc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" y="4942087"/>
            <a:ext cx="10736882" cy="151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591" y="1369636"/>
            <a:ext cx="111657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합리적인 시간 프레임 내에서 계산하기 위해 각 레이어 다음에는 </a:t>
            </a:r>
            <a:r>
              <a:rPr lang="en-US" altLang="ko-KR" sz="2200" dirty="0">
                <a:latin typeface="+mn-ea"/>
              </a:rPr>
              <a:t>pooling</a:t>
            </a:r>
            <a:r>
              <a:rPr lang="ko-KR" altLang="en-US" sz="2200" dirty="0">
                <a:latin typeface="+mn-ea"/>
              </a:rPr>
              <a:t>을 사용하는데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본질적으로 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positional data</a:t>
            </a:r>
            <a:r>
              <a:rPr lang="ko-KR" altLang="en-US" sz="2200" dirty="0">
                <a:latin typeface="+mn-ea"/>
              </a:rPr>
              <a:t>를 </a:t>
            </a:r>
            <a:r>
              <a:rPr lang="ko-KR" altLang="en-US" sz="2200" b="1" dirty="0">
                <a:latin typeface="+mn-ea"/>
              </a:rPr>
              <a:t>잃어버리게 된다</a:t>
            </a:r>
            <a:r>
              <a:rPr lang="en-US" altLang="ko-KR" sz="2200" dirty="0" smtClean="0">
                <a:latin typeface="+mn-ea"/>
              </a:rPr>
              <a:t>. </a:t>
            </a:r>
            <a:r>
              <a:rPr lang="ko-KR" altLang="en-US" sz="2200" dirty="0" smtClean="0">
                <a:latin typeface="+mn-ea"/>
              </a:rPr>
              <a:t>즉</a:t>
            </a:r>
            <a:r>
              <a:rPr lang="en-US" altLang="ko-KR" sz="2200" dirty="0">
                <a:latin typeface="+mn-ea"/>
              </a:rPr>
              <a:t>, pooling</a:t>
            </a:r>
            <a:r>
              <a:rPr lang="ko-KR" altLang="en-US" sz="2200" dirty="0">
                <a:latin typeface="+mn-ea"/>
              </a:rPr>
              <a:t>은 위치 불변의 근원을 만들지만 위치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방향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비례 또는 회전 불변성을 </a:t>
            </a:r>
            <a:r>
              <a:rPr lang="ko-KR" altLang="en-US" sz="2200" dirty="0" smtClean="0">
                <a:latin typeface="+mn-ea"/>
              </a:rPr>
              <a:t>제거하여</a:t>
            </a:r>
            <a:r>
              <a:rPr lang="en-US" altLang="ko-KR" sz="2200" dirty="0" smtClean="0">
                <a:latin typeface="+mn-ea"/>
              </a:rPr>
              <a:t>, [</a:t>
            </a:r>
            <a:r>
              <a:rPr lang="ko-KR" altLang="en-US" sz="2200" dirty="0" smtClean="0">
                <a:latin typeface="+mn-ea"/>
              </a:rPr>
              <a:t>그림 </a:t>
            </a:r>
            <a:r>
              <a:rPr lang="en-US" altLang="ko-KR" sz="2200" dirty="0" smtClean="0">
                <a:latin typeface="+mn-ea"/>
              </a:rPr>
              <a:t>1]</a:t>
            </a:r>
            <a:r>
              <a:rPr lang="ko-KR" altLang="en-US" sz="2200" dirty="0" smtClean="0">
                <a:latin typeface="+mn-ea"/>
              </a:rPr>
              <a:t>에서 올바른 </a:t>
            </a:r>
            <a:r>
              <a:rPr lang="ko-KR" altLang="en-US" sz="2200" dirty="0">
                <a:latin typeface="+mn-ea"/>
              </a:rPr>
              <a:t>배를 우측의 배로 탐지하는 딜레마가 발생한다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b="1" dirty="0" err="1">
                <a:latin typeface="+mn-ea"/>
              </a:rPr>
              <a:t>Equivariance</a:t>
            </a:r>
            <a:r>
              <a:rPr lang="ko-KR" altLang="en-US" sz="2200" dirty="0">
                <a:latin typeface="+mn-ea"/>
              </a:rPr>
              <a:t>는 </a:t>
            </a:r>
            <a:r>
              <a:rPr lang="en-US" altLang="ko-KR" sz="2200" dirty="0" smtClean="0">
                <a:latin typeface="+mn-ea"/>
              </a:rPr>
              <a:t>[</a:t>
            </a:r>
            <a:r>
              <a:rPr lang="ko-KR" altLang="en-US" sz="2200" dirty="0" smtClean="0">
                <a:latin typeface="+mn-ea"/>
              </a:rPr>
              <a:t>그림</a:t>
            </a:r>
            <a:r>
              <a:rPr lang="en-US" altLang="ko-KR" sz="2200" dirty="0" smtClean="0">
                <a:latin typeface="+mn-ea"/>
              </a:rPr>
              <a:t> 2]</a:t>
            </a:r>
            <a:r>
              <a:rPr lang="ko-KR" altLang="en-US" sz="2200" dirty="0" smtClean="0">
                <a:latin typeface="+mn-ea"/>
              </a:rPr>
              <a:t>와 같이 </a:t>
            </a:r>
            <a:r>
              <a:rPr lang="en-US" altLang="ko-KR" sz="2200" dirty="0" smtClean="0">
                <a:latin typeface="+mn-ea"/>
              </a:rPr>
              <a:t>CNN</a:t>
            </a:r>
            <a:r>
              <a:rPr lang="ko-KR" altLang="en-US" sz="2200" dirty="0">
                <a:latin typeface="+mn-ea"/>
              </a:rPr>
              <a:t>이 회전 또는 비율 변화를 이해하고 그에 따라 적응하여 이미지 내부의 공간적 </a:t>
            </a:r>
            <a:r>
              <a:rPr lang="ko-KR" altLang="en-US" sz="2200" dirty="0" smtClean="0">
                <a:latin typeface="+mn-ea"/>
              </a:rPr>
              <a:t>위치를 잃지 않음을 </a:t>
            </a:r>
            <a:r>
              <a:rPr lang="ko-KR" altLang="en-US" sz="2200" dirty="0">
                <a:latin typeface="+mn-ea"/>
              </a:rPr>
              <a:t>의미한다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gradFill>
            <a:gsLst>
              <a:gs pos="0">
                <a:schemeClr val="accent6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+mn-ea"/>
              </a:rPr>
              <a:t>CNN</a:t>
            </a:r>
            <a:r>
              <a:rPr lang="ko-KR" altLang="en-US" sz="3600" dirty="0" smtClean="0">
                <a:latin typeface="+mn-ea"/>
              </a:rPr>
              <a:t>의 문제점</a:t>
            </a:r>
            <a:endParaRPr lang="ko-KR" altLang="en-US" sz="3600" dirty="0">
              <a:latin typeface="+mn-ea"/>
            </a:endParaRPr>
          </a:p>
        </p:txBody>
      </p:sp>
      <p:pic>
        <p:nvPicPr>
          <p:cNvPr id="1026" name="Picture 2" descr="https://static.wixstatic.com/media/5dad68_b7049ac38ab8401883ecb256bf85d473~mv2.png/v1/fill/w_945,h_443,al_c,lg_1/5dad68_b7049ac38ab8401883ecb256bf85d473~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7" y="3719361"/>
            <a:ext cx="5432871" cy="25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wixstatic.com/media/5dad68_cd91e27e6f94447cb79b3e8aba554e3f~mv2.png/v1/fill/w_919,h_408,al_c,lg_1/5dad68_cd91e27e6f94447cb79b3e8aba554e3f~m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77" y="3667698"/>
            <a:ext cx="5852995" cy="259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69014" y="6096000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2] Proportional transformation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8418" y="6081533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1] </a:t>
            </a:r>
            <a:r>
              <a:rPr lang="en-US" altLang="ko-KR" dirty="0"/>
              <a:t>Proportional transformation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966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591" y="1369636"/>
            <a:ext cx="111657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>
                <a:latin typeface="+mn-ea"/>
              </a:rPr>
              <a:t>인간의 뇌는 </a:t>
            </a:r>
            <a:r>
              <a:rPr lang="en-US" altLang="ko-KR" sz="2200" dirty="0">
                <a:latin typeface="+mn-ea"/>
              </a:rPr>
              <a:t>"</a:t>
            </a:r>
            <a:r>
              <a:rPr lang="ko-KR" altLang="en-US" sz="2200" dirty="0">
                <a:latin typeface="+mn-ea"/>
              </a:rPr>
              <a:t>캡슐</a:t>
            </a:r>
            <a:r>
              <a:rPr lang="en-US" altLang="ko-KR" sz="2200" dirty="0">
                <a:latin typeface="+mn-ea"/>
              </a:rPr>
              <a:t>(capsule)"</a:t>
            </a:r>
            <a:r>
              <a:rPr lang="ko-KR" altLang="en-US" sz="2200" dirty="0">
                <a:latin typeface="+mn-ea"/>
              </a:rPr>
              <a:t>이라는 </a:t>
            </a:r>
            <a:r>
              <a:rPr lang="ko-KR" altLang="en-US" sz="2200" dirty="0" smtClean="0">
                <a:latin typeface="+mn-ea"/>
              </a:rPr>
              <a:t>모듈로 </a:t>
            </a:r>
            <a:r>
              <a:rPr lang="ko-KR" altLang="en-US" sz="2200" dirty="0">
                <a:latin typeface="+mn-ea"/>
              </a:rPr>
              <a:t>자세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위치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크기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방향</a:t>
            </a:r>
            <a:r>
              <a:rPr lang="en-US" altLang="ko-KR" sz="2200" dirty="0">
                <a:latin typeface="+mn-ea"/>
              </a:rPr>
              <a:t>), </a:t>
            </a:r>
            <a:r>
              <a:rPr lang="ko-KR" altLang="en-US" sz="2200" dirty="0">
                <a:latin typeface="+mn-ea"/>
              </a:rPr>
              <a:t>변형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속도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 err="1">
                <a:latin typeface="+mn-ea"/>
              </a:rPr>
              <a:t>반사계수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색조</a:t>
            </a:r>
            <a:r>
              <a:rPr lang="en-US" altLang="ko-KR" sz="2200" dirty="0">
                <a:latin typeface="+mn-ea"/>
              </a:rPr>
              <a:t>, </a:t>
            </a:r>
            <a:r>
              <a:rPr lang="ko-KR" altLang="en-US" sz="2200" dirty="0">
                <a:latin typeface="+mn-ea"/>
              </a:rPr>
              <a:t>텍스처 등 다양한 유형의 시각적 자극과 </a:t>
            </a:r>
            <a:r>
              <a:rPr lang="ko-KR" altLang="en-US" sz="2200" dirty="0" err="1">
                <a:latin typeface="+mn-ea"/>
              </a:rPr>
              <a:t>인코딩을</a:t>
            </a:r>
            <a:r>
              <a:rPr lang="ko-KR" altLang="en-US" sz="2200" dirty="0">
                <a:latin typeface="+mn-ea"/>
              </a:rPr>
              <a:t> </a:t>
            </a:r>
            <a:r>
              <a:rPr lang="ko-KR" altLang="en-US" sz="2200" dirty="0" smtClean="0">
                <a:latin typeface="+mn-ea"/>
              </a:rPr>
              <a:t>유용하게 처리한다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200" dirty="0" smtClean="0">
                <a:latin typeface="+mn-ea"/>
              </a:rPr>
              <a:t>뇌는 </a:t>
            </a:r>
            <a:r>
              <a:rPr lang="ko-KR" altLang="en-US" sz="2200" dirty="0">
                <a:latin typeface="+mn-ea"/>
              </a:rPr>
              <a:t>낮은 수준의 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시각 정보를 </a:t>
            </a:r>
            <a:r>
              <a:rPr lang="en-US" altLang="ko-KR" sz="2200" b="1" dirty="0">
                <a:solidFill>
                  <a:srgbClr val="FF0000"/>
                </a:solidFill>
                <a:latin typeface="+mn-ea"/>
              </a:rPr>
              <a:t>"routing"</a:t>
            </a:r>
            <a:r>
              <a:rPr lang="ko-KR" altLang="en-US" sz="2200" b="1" dirty="0">
                <a:solidFill>
                  <a:srgbClr val="FF0000"/>
                </a:solidFill>
                <a:latin typeface="+mn-ea"/>
              </a:rPr>
              <a:t>하는 메커니즘</a:t>
            </a:r>
            <a:r>
              <a:rPr lang="ko-KR" altLang="en-US" sz="2200" dirty="0">
                <a:latin typeface="+mn-ea"/>
              </a:rPr>
              <a:t>을 갖고 </a:t>
            </a:r>
            <a:r>
              <a:rPr lang="ko-KR" altLang="en-US" sz="2200" dirty="0" smtClean="0">
                <a:latin typeface="+mn-ea"/>
              </a:rPr>
              <a:t>있는데 </a:t>
            </a:r>
            <a:r>
              <a:rPr lang="ko-KR" altLang="en-US" sz="2200" dirty="0">
                <a:latin typeface="+mn-ea"/>
              </a:rPr>
              <a:t>이미지를 </a:t>
            </a:r>
            <a:r>
              <a:rPr lang="ko-KR" altLang="en-US" sz="2200" dirty="0" smtClean="0">
                <a:latin typeface="+mn-ea"/>
              </a:rPr>
              <a:t>처리하기에 최고의 기능을 발휘하며</a:t>
            </a:r>
            <a:r>
              <a:rPr lang="en-US" altLang="ko-KR" sz="2200" dirty="0" smtClean="0">
                <a:latin typeface="+mn-ea"/>
              </a:rPr>
              <a:t>, </a:t>
            </a:r>
            <a:r>
              <a:rPr lang="ko-KR" altLang="en-US" sz="2200" dirty="0" smtClean="0">
                <a:latin typeface="+mn-ea"/>
              </a:rPr>
              <a:t>이를 </a:t>
            </a:r>
            <a:r>
              <a:rPr lang="en-US" altLang="ko-KR" sz="2200" b="1" dirty="0">
                <a:latin typeface="+mn-ea"/>
              </a:rPr>
              <a:t>capsule</a:t>
            </a:r>
            <a:r>
              <a:rPr lang="ko-KR" altLang="en-US" sz="2200" dirty="0" smtClean="0">
                <a:latin typeface="+mn-ea"/>
              </a:rPr>
              <a:t>이라고 한다</a:t>
            </a:r>
            <a:r>
              <a:rPr lang="en-US" altLang="ko-KR" sz="2200" dirty="0" smtClean="0">
                <a:latin typeface="+mn-ea"/>
              </a:rPr>
              <a:t>.</a:t>
            </a:r>
            <a:endParaRPr lang="en-US" altLang="ko-KR" sz="22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dirty="0" smtClean="0">
                <a:latin typeface="+mn-ea"/>
              </a:rPr>
              <a:t>“</a:t>
            </a:r>
            <a:r>
              <a:rPr lang="en-US" altLang="ko-KR" sz="2200" b="1" dirty="0">
                <a:latin typeface="+mn-ea"/>
              </a:rPr>
              <a:t>routing by </a:t>
            </a:r>
            <a:r>
              <a:rPr lang="en-US" altLang="ko-KR" sz="2200" b="1" dirty="0" smtClean="0">
                <a:latin typeface="+mn-ea"/>
              </a:rPr>
              <a:t>agreement” </a:t>
            </a:r>
            <a:endParaRPr lang="en-US" altLang="ko-KR" sz="2200" dirty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200" b="1" dirty="0">
                <a:latin typeface="+mn-ea"/>
              </a:rPr>
              <a:t>squashing </a:t>
            </a:r>
            <a:r>
              <a:rPr lang="ko-KR" altLang="en-US" sz="2200" b="1" dirty="0">
                <a:latin typeface="+mn-ea"/>
              </a:rPr>
              <a:t>함수</a:t>
            </a:r>
            <a:r>
              <a:rPr lang="ko-KR" altLang="en-US" sz="2200" dirty="0">
                <a:latin typeface="+mn-ea"/>
              </a:rPr>
              <a:t>는 각 </a:t>
            </a:r>
            <a:r>
              <a:rPr lang="en-US" altLang="ko-KR" sz="2200" dirty="0">
                <a:latin typeface="+mn-ea"/>
              </a:rPr>
              <a:t>capsule</a:t>
            </a:r>
            <a:r>
              <a:rPr lang="ko-KR" altLang="en-US" sz="2200" dirty="0">
                <a:latin typeface="+mn-ea"/>
              </a:rPr>
              <a:t>의 </a:t>
            </a:r>
            <a:r>
              <a:rPr lang="en-US" altLang="ko-KR" sz="2200" dirty="0">
                <a:latin typeface="+mn-ea"/>
              </a:rPr>
              <a:t>vector </a:t>
            </a:r>
            <a:r>
              <a:rPr lang="ko-KR" altLang="en-US" sz="2200" dirty="0">
                <a:latin typeface="+mn-ea"/>
              </a:rPr>
              <a:t>출력에 </a:t>
            </a:r>
            <a:r>
              <a:rPr lang="ko-KR" altLang="en-US" sz="2200" dirty="0" smtClean="0">
                <a:latin typeface="+mn-ea"/>
              </a:rPr>
              <a:t>적용된다</a:t>
            </a:r>
            <a:r>
              <a:rPr lang="en-US" altLang="ko-KR" sz="2200" dirty="0">
                <a:latin typeface="+mn-ea"/>
              </a:rPr>
              <a:t>. </a:t>
            </a:r>
            <a:endParaRPr lang="ko-KR" altLang="en-US" sz="2200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907" y="418893"/>
            <a:ext cx="10532962" cy="646331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+mn-ea"/>
              </a:rPr>
              <a:t>Capsule Network</a:t>
            </a:r>
            <a:endParaRPr lang="ko-KR" altLang="en-US" sz="36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8418" y="6252983"/>
            <a:ext cx="39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3] </a:t>
            </a:r>
            <a:r>
              <a:rPr lang="en-US" altLang="ko-KR" dirty="0" err="1"/>
              <a:t>CapsNet</a:t>
            </a:r>
            <a:r>
              <a:rPr lang="en-US" altLang="ko-KR" dirty="0"/>
              <a:t> </a:t>
            </a:r>
            <a:r>
              <a:rPr lang="ko-KR" altLang="en-US" dirty="0"/>
              <a:t>아키텍처</a:t>
            </a:r>
          </a:p>
        </p:txBody>
      </p:sp>
      <p:pic>
        <p:nvPicPr>
          <p:cNvPr id="1026" name="Picture 2" descr="https://static.wixstatic.com/media/5dad68_e4c160b6b9f04ddc819aa5d6987d495d~mv2.png/v1/fill/w_945,h_257,al_c,usm_0.66_1.00_0.01/5dad68_e4c160b6b9f04ddc819aa5d6987d495d~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24" y="3451044"/>
            <a:ext cx="10302846" cy="280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wixstatic.com/media/5dad68_ff2da6374ede4122ac572ed348b67112~mv2.png/v1/fill/w_435,h_140,al_c,usm_0.66_1.00_0.01/5dad68_ff2da6374ede4122ac572ed348b67112~m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96" y="2755526"/>
            <a:ext cx="2292350" cy="73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34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60" y="588038"/>
            <a:ext cx="8515350" cy="5482956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07086" y="5008806"/>
            <a:ext cx="4132524" cy="1381946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latin typeface="+mn-ea"/>
              </a:rPr>
              <a:t>2018.10.22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이재영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한국산업기술대학교</a:t>
            </a:r>
            <a:endParaRPr lang="en-US" altLang="ko-KR" dirty="0" smtClean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33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" y="448056"/>
            <a:ext cx="792784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손으로 쓴 글자 </a:t>
            </a:r>
            <a:r>
              <a:rPr lang="en-US" altLang="ko-KR" sz="3600" dirty="0" smtClean="0"/>
              <a:t>“8” </a:t>
            </a:r>
            <a:r>
              <a:rPr lang="ko-KR" altLang="en-US" sz="3600" dirty="0" smtClean="0"/>
              <a:t>인식기의 문제점</a:t>
            </a:r>
            <a:endParaRPr lang="ko-KR" altLang="en-US" sz="3600" dirty="0"/>
          </a:p>
        </p:txBody>
      </p:sp>
      <p:pic>
        <p:nvPicPr>
          <p:cNvPr id="5122" name="Picture 2" descr="https://cdn-images-1.medium.com/max/1100/1*yijSTxCgLqMp_vMldo44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7" y="1666755"/>
            <a:ext cx="11127930" cy="15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111" y="4039563"/>
            <a:ext cx="10373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“</a:t>
            </a:r>
            <a:r>
              <a:rPr lang="en-US" altLang="ko-KR" sz="2400" dirty="0">
                <a:latin typeface="+mn-ea"/>
              </a:rPr>
              <a:t>8”</a:t>
            </a:r>
            <a:r>
              <a:rPr lang="ko-KR" altLang="en-US" sz="2400" dirty="0">
                <a:latin typeface="+mn-ea"/>
              </a:rPr>
              <a:t>이 완벽하게 </a:t>
            </a:r>
            <a:r>
              <a:rPr lang="ko-KR" altLang="en-US" sz="2400" dirty="0" smtClean="0">
                <a:latin typeface="+mn-ea"/>
              </a:rPr>
              <a:t>중심에 있는 패턴 만을 학습하였기 때문에 중심에서 조금이라도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벗어난 </a:t>
            </a:r>
            <a:r>
              <a:rPr lang="ko-KR" altLang="en-US" sz="2400" dirty="0">
                <a:latin typeface="+mn-ea"/>
              </a:rPr>
              <a:t>“</a:t>
            </a:r>
            <a:r>
              <a:rPr lang="en-US" altLang="ko-KR" sz="2400" dirty="0">
                <a:latin typeface="+mn-ea"/>
              </a:rPr>
              <a:t>8</a:t>
            </a:r>
            <a:r>
              <a:rPr lang="en-US" altLang="ko-KR" sz="2400" dirty="0" smtClean="0">
                <a:latin typeface="+mn-ea"/>
              </a:rPr>
              <a:t>”</a:t>
            </a:r>
            <a:r>
              <a:rPr lang="ko-KR" altLang="en-US" sz="2400" dirty="0" smtClean="0">
                <a:latin typeface="+mn-ea"/>
              </a:rPr>
              <a:t>의 </a:t>
            </a:r>
            <a:r>
              <a:rPr lang="ko-KR" altLang="en-US" sz="2400" dirty="0">
                <a:latin typeface="+mn-ea"/>
              </a:rPr>
              <a:t>패턴이 </a:t>
            </a:r>
            <a:r>
              <a:rPr lang="ko-KR" altLang="en-US" sz="2400" dirty="0" smtClean="0">
                <a:latin typeface="+mn-ea"/>
              </a:rPr>
              <a:t>입력되면 </a:t>
            </a:r>
            <a:r>
              <a:rPr lang="ko-KR" altLang="en-US" sz="2400" dirty="0">
                <a:latin typeface="+mn-ea"/>
              </a:rPr>
              <a:t>무엇인지 전혀 알 수 없다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즉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정확하게 오로지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하나의 패턴 만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인식</a:t>
            </a:r>
            <a:r>
              <a:rPr lang="ko-KR" altLang="en-US" sz="2400" b="1" dirty="0" smtClean="0">
                <a:latin typeface="+mn-ea"/>
              </a:rPr>
              <a:t>하도록 학습</a:t>
            </a:r>
            <a:r>
              <a:rPr lang="ko-KR" altLang="en-US" sz="2400" dirty="0" smtClean="0">
                <a:latin typeface="+mn-ea"/>
              </a:rPr>
              <a:t>되었기 </a:t>
            </a:r>
            <a:r>
              <a:rPr lang="ko-KR" altLang="en-US" sz="2400" dirty="0">
                <a:latin typeface="+mn-ea"/>
              </a:rPr>
              <a:t>때문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1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" y="448056"/>
            <a:ext cx="792784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“8” </a:t>
            </a:r>
            <a:r>
              <a:rPr lang="ko-KR" altLang="en-US" sz="3600" dirty="0" smtClean="0"/>
              <a:t>인식기의 문제점 해결 대안 </a:t>
            </a:r>
            <a:r>
              <a:rPr lang="en-US" altLang="ko-KR" sz="3600" dirty="0" smtClean="0"/>
              <a:t>#1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96112" y="1365811"/>
            <a:ext cx="10620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이미지를 작은 섹션으로 나누어 “</a:t>
            </a:r>
            <a:r>
              <a:rPr lang="en-US" altLang="ko-KR" sz="2400" dirty="0">
                <a:latin typeface="+mn-ea"/>
              </a:rPr>
              <a:t>8”</a:t>
            </a:r>
            <a:r>
              <a:rPr lang="ko-KR" altLang="en-US" sz="2400" dirty="0">
                <a:latin typeface="+mn-ea"/>
              </a:rPr>
              <a:t>을 찾을 때 까지 한번에 한 </a:t>
            </a:r>
            <a:r>
              <a:rPr lang="ko-KR" altLang="en-US" sz="2400" dirty="0" err="1">
                <a:latin typeface="+mn-ea"/>
              </a:rPr>
              <a:t>섹션씩</a:t>
            </a:r>
            <a:r>
              <a:rPr lang="ko-KR" altLang="en-US" sz="2400" dirty="0">
                <a:latin typeface="+mn-ea"/>
              </a:rPr>
              <a:t> 모두 </a:t>
            </a:r>
            <a:r>
              <a:rPr lang="ko-KR" altLang="en-US" sz="2400" dirty="0" smtClean="0">
                <a:latin typeface="+mn-ea"/>
              </a:rPr>
              <a:t>스캔</a:t>
            </a:r>
            <a:r>
              <a:rPr lang="en-US" altLang="ko-KR" sz="24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슬라이딩 윈도우</a:t>
            </a:r>
            <a:r>
              <a:rPr lang="en-US" altLang="ko-KR" sz="2400" b="1" dirty="0">
                <a:latin typeface="+mn-ea"/>
                <a:sym typeface="Wingdings" panose="05000000000000000000" pitchFamily="2" charset="2"/>
              </a:rPr>
              <a:t>(sliding window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2400" b="1" dirty="0">
                <a:latin typeface="+mn-ea"/>
                <a:sym typeface="Wingdings" panose="05000000000000000000" pitchFamily="2" charset="2"/>
              </a:rPr>
              <a:t>로 무차별 대입</a:t>
            </a:r>
            <a:r>
              <a:rPr lang="en-US" altLang="ko-KR" sz="2400" b="1" dirty="0">
                <a:latin typeface="+mn-ea"/>
                <a:sym typeface="Wingdings" panose="05000000000000000000" pitchFamily="2" charset="2"/>
              </a:rPr>
              <a:t>(Brute Force)</a:t>
            </a:r>
            <a:r>
              <a:rPr lang="ko-KR" altLang="en-US" sz="2400" b="1" dirty="0" smtClean="0">
                <a:latin typeface="+mn-ea"/>
                <a:sym typeface="Wingdings" panose="05000000000000000000" pitchFamily="2" charset="2"/>
              </a:rPr>
              <a:t>하기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6146" name="Picture 2" descr="https://cdn-images-1.medium.com/max/1100/1*ru1cEl5bSDzYyD1aX6usu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" y="2196808"/>
            <a:ext cx="10176378" cy="43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1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-images-1.medium.com/max/1100/1*JJPzY32YCxUOqbpl498tx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04" y="2087736"/>
            <a:ext cx="9541938" cy="47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6112" y="448056"/>
            <a:ext cx="792784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“8” </a:t>
            </a:r>
            <a:r>
              <a:rPr lang="ko-KR" altLang="en-US" sz="3600" dirty="0" smtClean="0"/>
              <a:t>인식기의 문제점 해결 대안 </a:t>
            </a:r>
            <a:r>
              <a:rPr lang="en-US" altLang="ko-KR" sz="3600" dirty="0" smtClean="0"/>
              <a:t>#2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96112" y="1238486"/>
            <a:ext cx="10886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이미지 안에 </a:t>
            </a:r>
            <a:r>
              <a:rPr lang="ko-KR" altLang="en-US" sz="2400" dirty="0">
                <a:latin typeface="+mn-ea"/>
              </a:rPr>
              <a:t>여러 크기의 다른 위치에 있는 “</a:t>
            </a:r>
            <a:r>
              <a:rPr lang="en-US" altLang="ko-KR" sz="2400" dirty="0">
                <a:latin typeface="+mn-ea"/>
              </a:rPr>
              <a:t>8”</a:t>
            </a:r>
            <a:r>
              <a:rPr lang="ko-KR" altLang="en-US" sz="2400" dirty="0">
                <a:latin typeface="+mn-ea"/>
              </a:rPr>
              <a:t>에 대한 더 많은 데이터로 </a:t>
            </a:r>
            <a:r>
              <a:rPr lang="ko-KR" altLang="en-US" sz="2400" dirty="0" smtClean="0">
                <a:latin typeface="+mn-ea"/>
              </a:rPr>
              <a:t>훈련 </a:t>
            </a:r>
            <a:r>
              <a:rPr lang="en-US" altLang="ko-KR" sz="24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더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많은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데이터</a:t>
            </a:r>
            <a:r>
              <a:rPr lang="en-US" altLang="ko-KR" sz="2400" b="1" dirty="0">
                <a:latin typeface="+mn-ea"/>
                <a:sym typeface="Wingdings" panose="05000000000000000000" pitchFamily="2" charset="2"/>
              </a:rPr>
              <a:t>(Synthetic Training Data)</a:t>
            </a:r>
            <a:r>
              <a:rPr lang="ko-KR" altLang="en-US" sz="2400" dirty="0" smtClean="0">
                <a:latin typeface="+mn-ea"/>
                <a:sym typeface="Wingdings" panose="05000000000000000000" pitchFamily="2" charset="2"/>
              </a:rPr>
              <a:t>와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딥 신경망</a:t>
            </a:r>
            <a:r>
              <a:rPr lang="en-US" altLang="ko-KR" sz="2400" b="1" dirty="0">
                <a:latin typeface="+mn-ea"/>
                <a:sym typeface="Wingdings" panose="05000000000000000000" pitchFamily="2" charset="2"/>
              </a:rPr>
              <a:t>(Deep Neural Net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2400" b="1" dirty="0" smtClean="0">
                <a:latin typeface="+mn-ea"/>
                <a:sym typeface="Wingdings" panose="05000000000000000000" pitchFamily="2" charset="2"/>
              </a:rPr>
              <a:t>으로 학습시킴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3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cdn-images-1.medium.com/max/1100/1*V_zDA0v7UBvaGrXSXo0v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7" y="1771588"/>
            <a:ext cx="11619218" cy="284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8733" y="509285"/>
            <a:ext cx="1105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400" dirty="0" smtClean="0">
                <a:latin typeface="+mn-ea"/>
              </a:rPr>
              <a:t>전통적인 </a:t>
            </a:r>
            <a:r>
              <a:rPr lang="ko-KR" altLang="en-US" sz="2400" dirty="0">
                <a:latin typeface="+mn-ea"/>
              </a:rPr>
              <a:t>신경망</a:t>
            </a:r>
            <a:r>
              <a:rPr lang="en-US" altLang="ko-KR" sz="2400" dirty="0">
                <a:latin typeface="+mn-ea"/>
              </a:rPr>
              <a:t>(traditional neural network)</a:t>
            </a:r>
            <a:r>
              <a:rPr lang="ko-KR" altLang="en-US" sz="2400" dirty="0">
                <a:latin typeface="+mn-ea"/>
              </a:rPr>
              <a:t>보다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더 많은 계층</a:t>
            </a:r>
            <a:r>
              <a:rPr lang="en-US" altLang="ko-KR" sz="2400" b="1" dirty="0">
                <a:latin typeface="+mn-ea"/>
              </a:rPr>
              <a:t>(layers)</a:t>
            </a:r>
            <a:r>
              <a:rPr lang="ko-KR" altLang="en-US" sz="2400" dirty="0">
                <a:latin typeface="+mn-ea"/>
              </a:rPr>
              <a:t>을 </a:t>
            </a:r>
            <a:r>
              <a:rPr lang="ko-KR" altLang="en-US" sz="2400" dirty="0" smtClean="0">
                <a:latin typeface="+mn-ea"/>
              </a:rPr>
              <a:t>갖고 </a:t>
            </a:r>
            <a:r>
              <a:rPr lang="ko-KR" altLang="en-US" sz="2400" dirty="0">
                <a:latin typeface="+mn-ea"/>
              </a:rPr>
              <a:t>있는 </a:t>
            </a:r>
            <a:r>
              <a:rPr lang="en-US" altLang="ko-KR" sz="2400" b="1" dirty="0">
                <a:latin typeface="+mn-ea"/>
              </a:rPr>
              <a:t>"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딥 신경망</a:t>
            </a:r>
            <a:r>
              <a:rPr lang="en-US" altLang="ko-KR" sz="2400" b="1" dirty="0">
                <a:latin typeface="+mn-ea"/>
              </a:rPr>
              <a:t>(deep neural network</a:t>
            </a:r>
            <a:r>
              <a:rPr lang="en-US" altLang="ko-KR" sz="2400" b="1" dirty="0" smtClean="0">
                <a:latin typeface="+mn-ea"/>
              </a:rPr>
              <a:t>)"</a:t>
            </a:r>
            <a:r>
              <a:rPr lang="ko-KR" altLang="en-US" sz="2400" dirty="0" smtClean="0">
                <a:latin typeface="+mn-ea"/>
              </a:rPr>
              <a:t>을 구축하여 학습시킴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359" y="5017922"/>
            <a:ext cx="11315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"8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"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그림의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어느 위치에 있더라도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추가적인 훈련 없이 같은 것이라고 인식할 만큼 충분하게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스마트한 신경망이 바람직함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endParaRPr lang="en-US" altLang="ko-KR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"8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"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이라는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이동 불변성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translation invariance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을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이해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하는 신경망이 필요함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12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nn ìê³ ë¦¬ì¦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3" y="787431"/>
            <a:ext cx="11942141" cy="601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723" y="141100"/>
            <a:ext cx="1077224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+mn-ea"/>
              </a:rPr>
              <a:t>이미지에서 특징 추출</a:t>
            </a:r>
            <a:r>
              <a:rPr lang="en-US" altLang="ko-KR" sz="3600" dirty="0" smtClean="0">
                <a:latin typeface="+mn-ea"/>
              </a:rPr>
              <a:t>(Feature Extraction)</a:t>
            </a:r>
            <a:endParaRPr lang="ko-KR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533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781" y="140875"/>
            <a:ext cx="8569105" cy="64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614" y="1421799"/>
            <a:ext cx="5432385" cy="407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4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1516</Words>
  <Application>Microsoft Office PowerPoint</Application>
  <PresentationFormat>와이드스크린</PresentationFormat>
  <Paragraphs>163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Wingdings</vt:lpstr>
      <vt:lpstr>Office 테마</vt:lpstr>
      <vt:lpstr>딥러닝 - CNN (Convolutional Neural Network)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텐서플로우(Tensorflow)</vt:lpstr>
      <vt:lpstr>PowerPoint 프레젠테이션</vt:lpstr>
      <vt:lpstr>PowerPoint 프레젠테이션</vt:lpstr>
      <vt:lpstr>텐서플로우(Tensorflow)</vt:lpstr>
      <vt:lpstr>텐서플로우(Tensorflow)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jylee</dc:creator>
  <cp:lastModifiedBy>Windows 사용자</cp:lastModifiedBy>
  <cp:revision>96</cp:revision>
  <dcterms:created xsi:type="dcterms:W3CDTF">2017-06-18T09:55:40Z</dcterms:created>
  <dcterms:modified xsi:type="dcterms:W3CDTF">2018-10-22T00:52:48Z</dcterms:modified>
</cp:coreProperties>
</file>